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06" r:id="rId2"/>
    <p:sldMasterId id="2147483672" r:id="rId3"/>
    <p:sldMasterId id="2147483694" r:id="rId4"/>
    <p:sldMasterId id="2147483684" r:id="rId5"/>
  </p:sldMasterIdLst>
  <p:notesMasterIdLst>
    <p:notesMasterId r:id="rId75"/>
  </p:notesMasterIdLst>
  <p:handoutMasterIdLst>
    <p:handoutMasterId r:id="rId76"/>
  </p:handoutMasterIdLst>
  <p:sldIdLst>
    <p:sldId id="298" r:id="rId6"/>
    <p:sldId id="304" r:id="rId7"/>
    <p:sldId id="331" r:id="rId8"/>
    <p:sldId id="332" r:id="rId9"/>
    <p:sldId id="305" r:id="rId10"/>
    <p:sldId id="307" r:id="rId11"/>
    <p:sldId id="337" r:id="rId12"/>
    <p:sldId id="375" r:id="rId13"/>
    <p:sldId id="308" r:id="rId14"/>
    <p:sldId id="328" r:id="rId15"/>
    <p:sldId id="329" r:id="rId16"/>
    <p:sldId id="330" r:id="rId17"/>
    <p:sldId id="338" r:id="rId18"/>
    <p:sldId id="312" r:id="rId19"/>
    <p:sldId id="313" r:id="rId20"/>
    <p:sldId id="280" r:id="rId21"/>
    <p:sldId id="284" r:id="rId22"/>
    <p:sldId id="354" r:id="rId23"/>
    <p:sldId id="355" r:id="rId24"/>
    <p:sldId id="356" r:id="rId25"/>
    <p:sldId id="357" r:id="rId26"/>
    <p:sldId id="358" r:id="rId27"/>
    <p:sldId id="359" r:id="rId28"/>
    <p:sldId id="360" r:id="rId29"/>
    <p:sldId id="346" r:id="rId30"/>
    <p:sldId id="34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14" r:id="rId46"/>
    <p:sldId id="376" r:id="rId47"/>
    <p:sldId id="377" r:id="rId48"/>
    <p:sldId id="382" r:id="rId49"/>
    <p:sldId id="379" r:id="rId50"/>
    <p:sldId id="381" r:id="rId51"/>
    <p:sldId id="347" r:id="rId52"/>
    <p:sldId id="383" r:id="rId53"/>
    <p:sldId id="342" r:id="rId54"/>
    <p:sldId id="349" r:id="rId55"/>
    <p:sldId id="384" r:id="rId56"/>
    <p:sldId id="343" r:id="rId57"/>
    <p:sldId id="385" r:id="rId58"/>
    <p:sldId id="345" r:id="rId59"/>
    <p:sldId id="344" r:id="rId60"/>
    <p:sldId id="348" r:id="rId61"/>
    <p:sldId id="321" r:id="rId62"/>
    <p:sldId id="322" r:id="rId63"/>
    <p:sldId id="350" r:id="rId64"/>
    <p:sldId id="323" r:id="rId65"/>
    <p:sldId id="324" r:id="rId66"/>
    <p:sldId id="325" r:id="rId67"/>
    <p:sldId id="353" r:id="rId68"/>
    <p:sldId id="380" r:id="rId69"/>
    <p:sldId id="378" r:id="rId70"/>
    <p:sldId id="326" r:id="rId71"/>
    <p:sldId id="333" r:id="rId72"/>
    <p:sldId id="334" r:id="rId73"/>
    <p:sldId id="260" r:id="rId74"/>
  </p:sldIdLst>
  <p:sldSz cx="9144000" cy="6858000" type="screen4x3"/>
  <p:notesSz cx="7010400" cy="9296400"/>
  <p:defaultTex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81181" autoAdjust="0"/>
  </p:normalViewPr>
  <p:slideViewPr>
    <p:cSldViewPr showGuides="1">
      <p:cViewPr varScale="1">
        <p:scale>
          <a:sx n="59" d="100"/>
          <a:sy n="59" d="100"/>
        </p:scale>
        <p:origin x="174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A6060-5D69-4239-A1DA-79377234AD31}"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3287AF55-C70C-4248-9337-10FC11759E02}">
      <dgm:prSet phldrT="[Text]" custT="1"/>
      <dgm:spPr/>
      <dgm:t>
        <a:bodyPr/>
        <a:lstStyle/>
        <a:p>
          <a:r>
            <a:rPr lang="en-US" sz="1400" dirty="0"/>
            <a:t>Screening	</a:t>
          </a:r>
        </a:p>
      </dgm:t>
    </dgm:pt>
    <dgm:pt modelId="{1494B1E1-502B-44A5-8692-6BAF2A1A54C9}" type="parTrans" cxnId="{E84D9C90-33EB-4E8A-B82B-EE9AA4DFFE45}">
      <dgm:prSet/>
      <dgm:spPr/>
      <dgm:t>
        <a:bodyPr/>
        <a:lstStyle/>
        <a:p>
          <a:endParaRPr lang="en-US" sz="1400"/>
        </a:p>
      </dgm:t>
    </dgm:pt>
    <dgm:pt modelId="{A9BC694A-C8D4-4083-AE57-21101BC1623C}" type="sibTrans" cxnId="{E84D9C90-33EB-4E8A-B82B-EE9AA4DFFE45}">
      <dgm:prSet custT="1"/>
      <dgm:spPr/>
      <dgm:t>
        <a:bodyPr/>
        <a:lstStyle/>
        <a:p>
          <a:endParaRPr lang="en-US" sz="1400"/>
        </a:p>
      </dgm:t>
    </dgm:pt>
    <dgm:pt modelId="{073F195D-AC09-4372-B10A-F4185CA832B0}">
      <dgm:prSet phldrT="[Text]" custT="1"/>
      <dgm:spPr/>
      <dgm:t>
        <a:bodyPr/>
        <a:lstStyle/>
        <a:p>
          <a:r>
            <a:rPr lang="en-US" sz="1400" dirty="0"/>
            <a:t>Maternal drug history </a:t>
          </a:r>
        </a:p>
      </dgm:t>
    </dgm:pt>
    <dgm:pt modelId="{8D3487FA-539F-495E-B1A4-1F224696AFFE}" type="parTrans" cxnId="{214365D4-CE5B-4736-8C11-B877F54E34B6}">
      <dgm:prSet/>
      <dgm:spPr/>
      <dgm:t>
        <a:bodyPr/>
        <a:lstStyle/>
        <a:p>
          <a:endParaRPr lang="en-US" sz="1400"/>
        </a:p>
      </dgm:t>
    </dgm:pt>
    <dgm:pt modelId="{ECCA4B32-5432-4B81-9586-13376554EF38}" type="sibTrans" cxnId="{214365D4-CE5B-4736-8C11-B877F54E34B6}">
      <dgm:prSet/>
      <dgm:spPr/>
      <dgm:t>
        <a:bodyPr/>
        <a:lstStyle/>
        <a:p>
          <a:endParaRPr lang="en-US" sz="1400"/>
        </a:p>
      </dgm:t>
    </dgm:pt>
    <dgm:pt modelId="{05EBA85D-35A8-48FC-B191-4796022A4BC8}">
      <dgm:prSet phldrT="[Text]" custT="1"/>
      <dgm:spPr/>
      <dgm:t>
        <a:bodyPr/>
        <a:lstStyle/>
        <a:p>
          <a:r>
            <a:rPr lang="en-US" sz="1400" dirty="0"/>
            <a:t>Monitoring (Scoring)	</a:t>
          </a:r>
        </a:p>
      </dgm:t>
    </dgm:pt>
    <dgm:pt modelId="{3C61FC1E-6AB3-4166-9BDC-70927EE81071}" type="parTrans" cxnId="{D8C89171-8E23-4355-BC63-0CADE2EDC0F2}">
      <dgm:prSet/>
      <dgm:spPr/>
      <dgm:t>
        <a:bodyPr/>
        <a:lstStyle/>
        <a:p>
          <a:endParaRPr lang="en-US" sz="1400"/>
        </a:p>
      </dgm:t>
    </dgm:pt>
    <dgm:pt modelId="{96BA2296-AECE-4463-9D30-4F98F941D616}" type="sibTrans" cxnId="{D8C89171-8E23-4355-BC63-0CADE2EDC0F2}">
      <dgm:prSet custT="1"/>
      <dgm:spPr/>
      <dgm:t>
        <a:bodyPr/>
        <a:lstStyle/>
        <a:p>
          <a:endParaRPr lang="en-US" sz="1400"/>
        </a:p>
      </dgm:t>
    </dgm:pt>
    <dgm:pt modelId="{643C73B0-019D-47C1-B79D-8FF0CB82EED7}">
      <dgm:prSet phldrT="[Text]" custT="1"/>
      <dgm:spPr/>
      <dgm:t>
        <a:bodyPr/>
        <a:lstStyle/>
        <a:p>
          <a:r>
            <a:rPr lang="en-US" sz="1400" dirty="0"/>
            <a:t>Modified Finnegan’s tool</a:t>
          </a:r>
        </a:p>
      </dgm:t>
    </dgm:pt>
    <dgm:pt modelId="{9BF17D00-C6E1-42F0-BDD6-79DC63800F35}" type="parTrans" cxnId="{D19A57F5-E4D7-4F1C-9937-FB639F163D12}">
      <dgm:prSet/>
      <dgm:spPr/>
      <dgm:t>
        <a:bodyPr/>
        <a:lstStyle/>
        <a:p>
          <a:endParaRPr lang="en-US" sz="1400"/>
        </a:p>
      </dgm:t>
    </dgm:pt>
    <dgm:pt modelId="{C60D4177-D565-4B97-B624-2690E422FBCB}" type="sibTrans" cxnId="{D19A57F5-E4D7-4F1C-9937-FB639F163D12}">
      <dgm:prSet/>
      <dgm:spPr/>
      <dgm:t>
        <a:bodyPr/>
        <a:lstStyle/>
        <a:p>
          <a:endParaRPr lang="en-US" sz="1400"/>
        </a:p>
      </dgm:t>
    </dgm:pt>
    <dgm:pt modelId="{D16AFCFD-8538-4314-868C-A39FB376E8EF}">
      <dgm:prSet phldrT="[Text]" custT="1"/>
      <dgm:spPr/>
      <dgm:t>
        <a:bodyPr/>
        <a:lstStyle/>
        <a:p>
          <a:r>
            <a:rPr lang="en-US" sz="1400" dirty="0"/>
            <a:t>Non-pharmacologic 	</a:t>
          </a:r>
        </a:p>
      </dgm:t>
    </dgm:pt>
    <dgm:pt modelId="{1693D11B-94A7-4448-BCBF-08BB3CD27D83}" type="parTrans" cxnId="{B84EF6DB-26B8-4FE3-A0F2-F5C65FBB2B79}">
      <dgm:prSet/>
      <dgm:spPr/>
      <dgm:t>
        <a:bodyPr/>
        <a:lstStyle/>
        <a:p>
          <a:endParaRPr lang="en-US" sz="1400"/>
        </a:p>
      </dgm:t>
    </dgm:pt>
    <dgm:pt modelId="{19753948-BAA7-45DA-9545-AE138D041F70}" type="sibTrans" cxnId="{B84EF6DB-26B8-4FE3-A0F2-F5C65FBB2B79}">
      <dgm:prSet custT="1"/>
      <dgm:spPr/>
      <dgm:t>
        <a:bodyPr/>
        <a:lstStyle/>
        <a:p>
          <a:endParaRPr lang="en-US" sz="1400"/>
        </a:p>
      </dgm:t>
    </dgm:pt>
    <dgm:pt modelId="{417276DC-A4D2-44F6-8D59-38429DDDF5A8}">
      <dgm:prSet phldrT="[Text]" custT="1"/>
      <dgm:spPr/>
      <dgm:t>
        <a:bodyPr/>
        <a:lstStyle/>
        <a:p>
          <a:r>
            <a:rPr lang="en-US" sz="1400" dirty="0"/>
            <a:t>Physical</a:t>
          </a:r>
        </a:p>
      </dgm:t>
    </dgm:pt>
    <dgm:pt modelId="{BE7748A5-9A77-4BF2-8856-CFCF654CA159}" type="parTrans" cxnId="{A4D9D8AB-4597-40AC-8415-643166CAFC2E}">
      <dgm:prSet/>
      <dgm:spPr/>
      <dgm:t>
        <a:bodyPr/>
        <a:lstStyle/>
        <a:p>
          <a:endParaRPr lang="en-US" sz="1400"/>
        </a:p>
      </dgm:t>
    </dgm:pt>
    <dgm:pt modelId="{E7E6288A-A536-452D-9B74-A75B23AD7624}" type="sibTrans" cxnId="{A4D9D8AB-4597-40AC-8415-643166CAFC2E}">
      <dgm:prSet/>
      <dgm:spPr/>
      <dgm:t>
        <a:bodyPr/>
        <a:lstStyle/>
        <a:p>
          <a:endParaRPr lang="en-US" sz="1400"/>
        </a:p>
      </dgm:t>
    </dgm:pt>
    <dgm:pt modelId="{2FA163CD-EF88-4F4C-B4E4-26B1DB8BA8BB}">
      <dgm:prSet custT="1"/>
      <dgm:spPr/>
      <dgm:t>
        <a:bodyPr/>
        <a:lstStyle/>
        <a:p>
          <a:r>
            <a:rPr lang="en-US" sz="1400" dirty="0"/>
            <a:t>Pharmacologic </a:t>
          </a:r>
        </a:p>
      </dgm:t>
    </dgm:pt>
    <dgm:pt modelId="{CA0AB533-061B-4A6C-955A-749F0A557BB3}" type="parTrans" cxnId="{99CAF135-2936-4BAF-9E45-B97C5E33785C}">
      <dgm:prSet/>
      <dgm:spPr/>
      <dgm:t>
        <a:bodyPr/>
        <a:lstStyle/>
        <a:p>
          <a:endParaRPr lang="en-US" sz="1400"/>
        </a:p>
      </dgm:t>
    </dgm:pt>
    <dgm:pt modelId="{065EFC0B-AD85-46D8-BD99-900D4CA73B28}" type="sibTrans" cxnId="{99CAF135-2936-4BAF-9E45-B97C5E33785C}">
      <dgm:prSet/>
      <dgm:spPr/>
      <dgm:t>
        <a:bodyPr/>
        <a:lstStyle/>
        <a:p>
          <a:endParaRPr lang="en-US" sz="1400"/>
        </a:p>
      </dgm:t>
    </dgm:pt>
    <dgm:pt modelId="{89B2C066-9724-43F2-A1E7-AC7D830668E0}">
      <dgm:prSet phldrT="[Text]" custT="1"/>
      <dgm:spPr/>
      <dgm:t>
        <a:bodyPr/>
        <a:lstStyle/>
        <a:p>
          <a:r>
            <a:rPr lang="en-US" sz="1400" dirty="0"/>
            <a:t>Maternal toxicological testing</a:t>
          </a:r>
        </a:p>
      </dgm:t>
    </dgm:pt>
    <dgm:pt modelId="{8B54FC17-2DCF-4547-BB81-E558AB944714}" type="parTrans" cxnId="{EF78C85E-3FB1-4CF1-8D0D-FA84C70D51F9}">
      <dgm:prSet/>
      <dgm:spPr/>
      <dgm:t>
        <a:bodyPr/>
        <a:lstStyle/>
        <a:p>
          <a:endParaRPr lang="en-US" sz="1400"/>
        </a:p>
      </dgm:t>
    </dgm:pt>
    <dgm:pt modelId="{37308509-E976-4822-8CB0-69C73203C920}" type="sibTrans" cxnId="{EF78C85E-3FB1-4CF1-8D0D-FA84C70D51F9}">
      <dgm:prSet/>
      <dgm:spPr/>
      <dgm:t>
        <a:bodyPr/>
        <a:lstStyle/>
        <a:p>
          <a:endParaRPr lang="en-US" sz="1400"/>
        </a:p>
      </dgm:t>
    </dgm:pt>
    <dgm:pt modelId="{E20AF0B7-BC48-402A-A448-4A4D81E2A816}">
      <dgm:prSet phldrT="[Text]" custT="1"/>
      <dgm:spPr/>
      <dgm:t>
        <a:bodyPr/>
        <a:lstStyle/>
        <a:p>
          <a:r>
            <a:rPr lang="en-US" sz="1400" dirty="0"/>
            <a:t>Neonatal toxicological testing</a:t>
          </a:r>
        </a:p>
      </dgm:t>
    </dgm:pt>
    <dgm:pt modelId="{1641D634-820A-495E-B81D-82101904C2F3}" type="parTrans" cxnId="{D3CC4E7F-8453-4595-A161-CDC2F534520C}">
      <dgm:prSet/>
      <dgm:spPr/>
      <dgm:t>
        <a:bodyPr/>
        <a:lstStyle/>
        <a:p>
          <a:endParaRPr lang="en-US" sz="1400"/>
        </a:p>
      </dgm:t>
    </dgm:pt>
    <dgm:pt modelId="{D5B19EE4-A981-45AD-8B0E-1A0B407F6510}" type="sibTrans" cxnId="{D3CC4E7F-8453-4595-A161-CDC2F534520C}">
      <dgm:prSet/>
      <dgm:spPr/>
      <dgm:t>
        <a:bodyPr/>
        <a:lstStyle/>
        <a:p>
          <a:endParaRPr lang="en-US" sz="1400"/>
        </a:p>
      </dgm:t>
    </dgm:pt>
    <dgm:pt modelId="{2692519D-4961-42CD-861A-0E9CB9C05FC1}">
      <dgm:prSet phldrT="[Text]" custT="1"/>
      <dgm:spPr/>
      <dgm:t>
        <a:bodyPr/>
        <a:lstStyle/>
        <a:p>
          <a:r>
            <a:rPr lang="en-US" sz="1400" dirty="0"/>
            <a:t>Emotional</a:t>
          </a:r>
        </a:p>
      </dgm:t>
    </dgm:pt>
    <dgm:pt modelId="{293CB494-71F2-46BB-AFC5-7E90296A183B}" type="parTrans" cxnId="{5C80B726-4A03-4BF2-87B6-8FC63DA6F312}">
      <dgm:prSet/>
      <dgm:spPr/>
      <dgm:t>
        <a:bodyPr/>
        <a:lstStyle/>
        <a:p>
          <a:endParaRPr lang="en-US" sz="1400"/>
        </a:p>
      </dgm:t>
    </dgm:pt>
    <dgm:pt modelId="{8A22F5A6-C011-4CA9-A887-017E27ABDD00}" type="sibTrans" cxnId="{5C80B726-4A03-4BF2-87B6-8FC63DA6F312}">
      <dgm:prSet/>
      <dgm:spPr/>
      <dgm:t>
        <a:bodyPr/>
        <a:lstStyle/>
        <a:p>
          <a:endParaRPr lang="en-US" sz="1400"/>
        </a:p>
      </dgm:t>
    </dgm:pt>
    <dgm:pt modelId="{1A915718-3DE7-4489-A85F-C86896ED7EAF}">
      <dgm:prSet phldrT="[Text]" custT="1"/>
      <dgm:spPr/>
      <dgm:t>
        <a:bodyPr/>
        <a:lstStyle/>
        <a:p>
          <a:r>
            <a:rPr lang="en-US" sz="1400" dirty="0"/>
            <a:t>Social</a:t>
          </a:r>
        </a:p>
      </dgm:t>
    </dgm:pt>
    <dgm:pt modelId="{66FB4E80-2667-422B-9ED1-C32A3246028E}" type="parTrans" cxnId="{061BBCCF-E735-4904-B933-B236A65DEF65}">
      <dgm:prSet/>
      <dgm:spPr/>
      <dgm:t>
        <a:bodyPr/>
        <a:lstStyle/>
        <a:p>
          <a:endParaRPr lang="en-US" sz="1400"/>
        </a:p>
      </dgm:t>
    </dgm:pt>
    <dgm:pt modelId="{36260268-586E-4BE9-8CFD-0ED3E238368C}" type="sibTrans" cxnId="{061BBCCF-E735-4904-B933-B236A65DEF65}">
      <dgm:prSet/>
      <dgm:spPr/>
      <dgm:t>
        <a:bodyPr/>
        <a:lstStyle/>
        <a:p>
          <a:endParaRPr lang="en-US" sz="1400"/>
        </a:p>
      </dgm:t>
    </dgm:pt>
    <dgm:pt modelId="{A0130D77-3662-4C16-A498-FBEF5A0515CA}">
      <dgm:prSet phldrT="[Text]" custT="1"/>
      <dgm:spPr/>
      <dgm:t>
        <a:bodyPr/>
        <a:lstStyle/>
        <a:p>
          <a:r>
            <a:rPr lang="en-US" sz="1400" dirty="0"/>
            <a:t>Environ-mental</a:t>
          </a:r>
        </a:p>
      </dgm:t>
    </dgm:pt>
    <dgm:pt modelId="{70CA7A24-BB4B-4CAB-8DA8-3D396715A238}" type="parTrans" cxnId="{1719A6A0-3299-4BD7-9F73-F3263AFA8B22}">
      <dgm:prSet/>
      <dgm:spPr/>
      <dgm:t>
        <a:bodyPr/>
        <a:lstStyle/>
        <a:p>
          <a:endParaRPr lang="en-US" sz="1400"/>
        </a:p>
      </dgm:t>
    </dgm:pt>
    <dgm:pt modelId="{10EC325B-4ED1-4D2D-919E-B34DE74147B7}" type="sibTrans" cxnId="{1719A6A0-3299-4BD7-9F73-F3263AFA8B22}">
      <dgm:prSet/>
      <dgm:spPr/>
      <dgm:t>
        <a:bodyPr/>
        <a:lstStyle/>
        <a:p>
          <a:endParaRPr lang="en-US" sz="1400"/>
        </a:p>
      </dgm:t>
    </dgm:pt>
    <dgm:pt modelId="{27F49D8F-C1DF-4A87-B9D6-42209938794F}">
      <dgm:prSet custT="1"/>
      <dgm:spPr/>
      <dgm:t>
        <a:bodyPr/>
        <a:lstStyle/>
        <a:p>
          <a:r>
            <a:rPr lang="en-US" sz="1400" dirty="0"/>
            <a:t>Morphine</a:t>
          </a:r>
        </a:p>
      </dgm:t>
    </dgm:pt>
    <dgm:pt modelId="{9CCA4C20-D794-45B1-A182-3F5630C437C7}" type="parTrans" cxnId="{08896FDD-1A51-46FF-B8DF-6E0B766BC10E}">
      <dgm:prSet/>
      <dgm:spPr/>
      <dgm:t>
        <a:bodyPr/>
        <a:lstStyle/>
        <a:p>
          <a:endParaRPr lang="en-US" sz="1400"/>
        </a:p>
      </dgm:t>
    </dgm:pt>
    <dgm:pt modelId="{87B6BCE7-917C-48CF-904F-43BE01AD6ED8}" type="sibTrans" cxnId="{08896FDD-1A51-46FF-B8DF-6E0B766BC10E}">
      <dgm:prSet/>
      <dgm:spPr/>
      <dgm:t>
        <a:bodyPr/>
        <a:lstStyle/>
        <a:p>
          <a:endParaRPr lang="en-US" sz="1400"/>
        </a:p>
      </dgm:t>
    </dgm:pt>
    <dgm:pt modelId="{13EBAA11-8016-40E2-B228-53AF05AAD8C4}">
      <dgm:prSet custT="1"/>
      <dgm:spPr/>
      <dgm:t>
        <a:bodyPr/>
        <a:lstStyle/>
        <a:p>
          <a:r>
            <a:rPr lang="en-US" sz="1400" dirty="0"/>
            <a:t>Phenobarbital </a:t>
          </a:r>
        </a:p>
      </dgm:t>
    </dgm:pt>
    <dgm:pt modelId="{A865B74F-BB33-4840-A7D6-5AEA16225265}" type="parTrans" cxnId="{A1D0102A-B78C-4CEC-8B96-B629BD6BB52D}">
      <dgm:prSet/>
      <dgm:spPr/>
      <dgm:t>
        <a:bodyPr/>
        <a:lstStyle/>
        <a:p>
          <a:endParaRPr lang="en-US" sz="1400"/>
        </a:p>
      </dgm:t>
    </dgm:pt>
    <dgm:pt modelId="{54CEDA28-166B-40A9-8AA9-87E7C030FA65}" type="sibTrans" cxnId="{A1D0102A-B78C-4CEC-8B96-B629BD6BB52D}">
      <dgm:prSet/>
      <dgm:spPr/>
      <dgm:t>
        <a:bodyPr/>
        <a:lstStyle/>
        <a:p>
          <a:endParaRPr lang="en-US" sz="1400"/>
        </a:p>
      </dgm:t>
    </dgm:pt>
    <dgm:pt modelId="{056F78FA-0FA6-4BCB-97D3-9AAF5EA5845E}">
      <dgm:prSet custT="1"/>
      <dgm:spPr/>
      <dgm:t>
        <a:bodyPr/>
        <a:lstStyle/>
        <a:p>
          <a:r>
            <a:rPr lang="en-US" sz="1400" dirty="0"/>
            <a:t>Clonidine</a:t>
          </a:r>
        </a:p>
      </dgm:t>
    </dgm:pt>
    <dgm:pt modelId="{339C4324-525B-4995-BFD6-0356A9AD58A7}" type="parTrans" cxnId="{58DE8290-E13E-462D-AD9F-A425E4867C1A}">
      <dgm:prSet/>
      <dgm:spPr/>
      <dgm:t>
        <a:bodyPr/>
        <a:lstStyle/>
        <a:p>
          <a:endParaRPr lang="en-US" sz="1400"/>
        </a:p>
      </dgm:t>
    </dgm:pt>
    <dgm:pt modelId="{98E0461A-2ED4-42A5-B9A6-2247330AEE3A}" type="sibTrans" cxnId="{58DE8290-E13E-462D-AD9F-A425E4867C1A}">
      <dgm:prSet/>
      <dgm:spPr/>
      <dgm:t>
        <a:bodyPr/>
        <a:lstStyle/>
        <a:p>
          <a:endParaRPr lang="en-US" sz="1400"/>
        </a:p>
      </dgm:t>
    </dgm:pt>
    <dgm:pt modelId="{6F04B015-B761-48DA-BAD7-C3C7F42ACB30}">
      <dgm:prSet phldrT="[Text]" custT="1"/>
      <dgm:spPr/>
      <dgm:t>
        <a:bodyPr/>
        <a:lstStyle/>
        <a:p>
          <a:r>
            <a:rPr lang="en-US" sz="1400" dirty="0"/>
            <a:t>Education and Validation</a:t>
          </a:r>
        </a:p>
      </dgm:t>
    </dgm:pt>
    <dgm:pt modelId="{4E586FE7-C524-459F-9AB6-DC6D37147A47}" type="parTrans" cxnId="{255AFCA6-EF7A-4B51-927F-64F6F6979D9D}">
      <dgm:prSet/>
      <dgm:spPr/>
      <dgm:t>
        <a:bodyPr/>
        <a:lstStyle/>
        <a:p>
          <a:endParaRPr lang="en-US" sz="1400"/>
        </a:p>
      </dgm:t>
    </dgm:pt>
    <dgm:pt modelId="{44A826A0-5042-43FC-83BC-B91C89D8A6A5}" type="sibTrans" cxnId="{255AFCA6-EF7A-4B51-927F-64F6F6979D9D}">
      <dgm:prSet/>
      <dgm:spPr/>
      <dgm:t>
        <a:bodyPr/>
        <a:lstStyle/>
        <a:p>
          <a:endParaRPr lang="en-US" sz="1400"/>
        </a:p>
      </dgm:t>
    </dgm:pt>
    <dgm:pt modelId="{2EC0FE4F-7D01-416D-85BD-15A617B3A152}" type="pres">
      <dgm:prSet presAssocID="{26BA6060-5D69-4239-A1DA-79377234AD31}" presName="linearFlow" presStyleCnt="0">
        <dgm:presLayoutVars>
          <dgm:dir/>
          <dgm:animLvl val="lvl"/>
          <dgm:resizeHandles val="exact"/>
        </dgm:presLayoutVars>
      </dgm:prSet>
      <dgm:spPr/>
    </dgm:pt>
    <dgm:pt modelId="{1E67D1D8-D901-48C9-976A-88B67BBD9EFD}" type="pres">
      <dgm:prSet presAssocID="{3287AF55-C70C-4248-9337-10FC11759E02}" presName="composite" presStyleCnt="0"/>
      <dgm:spPr/>
    </dgm:pt>
    <dgm:pt modelId="{67D86BD5-38C9-43D0-A06A-EE33B12E6D78}" type="pres">
      <dgm:prSet presAssocID="{3287AF55-C70C-4248-9337-10FC11759E02}" presName="parTx" presStyleLbl="node1" presStyleIdx="0" presStyleCnt="4">
        <dgm:presLayoutVars>
          <dgm:chMax val="0"/>
          <dgm:chPref val="0"/>
          <dgm:bulletEnabled val="1"/>
        </dgm:presLayoutVars>
      </dgm:prSet>
      <dgm:spPr/>
    </dgm:pt>
    <dgm:pt modelId="{8D051D34-C18E-46E9-A9FC-2DEC32BADD06}" type="pres">
      <dgm:prSet presAssocID="{3287AF55-C70C-4248-9337-10FC11759E02}" presName="parSh" presStyleLbl="node1" presStyleIdx="0" presStyleCnt="4"/>
      <dgm:spPr/>
    </dgm:pt>
    <dgm:pt modelId="{A7AE36A6-E06E-4F06-A1A3-2A4ADC26AA11}" type="pres">
      <dgm:prSet presAssocID="{3287AF55-C70C-4248-9337-10FC11759E02}" presName="desTx" presStyleLbl="fgAcc1" presStyleIdx="0" presStyleCnt="4" custScaleY="100000">
        <dgm:presLayoutVars>
          <dgm:bulletEnabled val="1"/>
        </dgm:presLayoutVars>
      </dgm:prSet>
      <dgm:spPr/>
    </dgm:pt>
    <dgm:pt modelId="{2DF617C8-BE3C-469A-A9CC-4DBD9C8036AA}" type="pres">
      <dgm:prSet presAssocID="{A9BC694A-C8D4-4083-AE57-21101BC1623C}" presName="sibTrans" presStyleLbl="sibTrans2D1" presStyleIdx="0" presStyleCnt="3"/>
      <dgm:spPr/>
    </dgm:pt>
    <dgm:pt modelId="{A50C7C5C-6C45-4C4F-9B0D-ACBB70F3EC37}" type="pres">
      <dgm:prSet presAssocID="{A9BC694A-C8D4-4083-AE57-21101BC1623C}" presName="connTx" presStyleLbl="sibTrans2D1" presStyleIdx="0" presStyleCnt="3"/>
      <dgm:spPr/>
    </dgm:pt>
    <dgm:pt modelId="{734EA1DD-6A80-4BD2-90BA-B3EED1052218}" type="pres">
      <dgm:prSet presAssocID="{05EBA85D-35A8-48FC-B191-4796022A4BC8}" presName="composite" presStyleCnt="0"/>
      <dgm:spPr/>
    </dgm:pt>
    <dgm:pt modelId="{355F80E0-7947-4677-AA7F-030B39301355}" type="pres">
      <dgm:prSet presAssocID="{05EBA85D-35A8-48FC-B191-4796022A4BC8}" presName="parTx" presStyleLbl="node1" presStyleIdx="0" presStyleCnt="4">
        <dgm:presLayoutVars>
          <dgm:chMax val="0"/>
          <dgm:chPref val="0"/>
          <dgm:bulletEnabled val="1"/>
        </dgm:presLayoutVars>
      </dgm:prSet>
      <dgm:spPr/>
    </dgm:pt>
    <dgm:pt modelId="{3E9FD4EE-EE17-40AA-82DF-9CCB1B8523A6}" type="pres">
      <dgm:prSet presAssocID="{05EBA85D-35A8-48FC-B191-4796022A4BC8}" presName="parSh" presStyleLbl="node1" presStyleIdx="1" presStyleCnt="4"/>
      <dgm:spPr/>
    </dgm:pt>
    <dgm:pt modelId="{08483B92-A4CA-4197-BBDA-2609B6CBF60B}" type="pres">
      <dgm:prSet presAssocID="{05EBA85D-35A8-48FC-B191-4796022A4BC8}" presName="desTx" presStyleLbl="fgAcc1" presStyleIdx="1" presStyleCnt="4">
        <dgm:presLayoutVars>
          <dgm:bulletEnabled val="1"/>
        </dgm:presLayoutVars>
      </dgm:prSet>
      <dgm:spPr/>
    </dgm:pt>
    <dgm:pt modelId="{9D9AB500-8CAB-4476-A5BE-A6073395EBFA}" type="pres">
      <dgm:prSet presAssocID="{96BA2296-AECE-4463-9D30-4F98F941D616}" presName="sibTrans" presStyleLbl="sibTrans2D1" presStyleIdx="1" presStyleCnt="3"/>
      <dgm:spPr/>
    </dgm:pt>
    <dgm:pt modelId="{14F096B6-7A46-4216-AE7C-27A757E30374}" type="pres">
      <dgm:prSet presAssocID="{96BA2296-AECE-4463-9D30-4F98F941D616}" presName="connTx" presStyleLbl="sibTrans2D1" presStyleIdx="1" presStyleCnt="3"/>
      <dgm:spPr/>
    </dgm:pt>
    <dgm:pt modelId="{FA3ED283-2614-4545-82B4-E89210C76714}" type="pres">
      <dgm:prSet presAssocID="{D16AFCFD-8538-4314-868C-A39FB376E8EF}" presName="composite" presStyleCnt="0"/>
      <dgm:spPr/>
    </dgm:pt>
    <dgm:pt modelId="{5CD8515B-1BE7-4A18-BD19-850029985AC6}" type="pres">
      <dgm:prSet presAssocID="{D16AFCFD-8538-4314-868C-A39FB376E8EF}" presName="parTx" presStyleLbl="node1" presStyleIdx="1" presStyleCnt="4">
        <dgm:presLayoutVars>
          <dgm:chMax val="0"/>
          <dgm:chPref val="0"/>
          <dgm:bulletEnabled val="1"/>
        </dgm:presLayoutVars>
      </dgm:prSet>
      <dgm:spPr/>
    </dgm:pt>
    <dgm:pt modelId="{ABC23145-DC8C-4F1C-A02E-3DB8D1629D3E}" type="pres">
      <dgm:prSet presAssocID="{D16AFCFD-8538-4314-868C-A39FB376E8EF}" presName="parSh" presStyleLbl="node1" presStyleIdx="2" presStyleCnt="4"/>
      <dgm:spPr/>
    </dgm:pt>
    <dgm:pt modelId="{72984951-FC21-4E65-905A-7BC395F9DB1E}" type="pres">
      <dgm:prSet presAssocID="{D16AFCFD-8538-4314-868C-A39FB376E8EF}" presName="desTx" presStyleLbl="fgAcc1" presStyleIdx="2" presStyleCnt="4">
        <dgm:presLayoutVars>
          <dgm:bulletEnabled val="1"/>
        </dgm:presLayoutVars>
      </dgm:prSet>
      <dgm:spPr/>
    </dgm:pt>
    <dgm:pt modelId="{305051B1-A93B-47FB-99B6-399FF59C687D}" type="pres">
      <dgm:prSet presAssocID="{19753948-BAA7-45DA-9545-AE138D041F70}" presName="sibTrans" presStyleLbl="sibTrans2D1" presStyleIdx="2" presStyleCnt="3"/>
      <dgm:spPr/>
    </dgm:pt>
    <dgm:pt modelId="{D1F63B0A-4DC6-47F5-B350-0C00CD594D83}" type="pres">
      <dgm:prSet presAssocID="{19753948-BAA7-45DA-9545-AE138D041F70}" presName="connTx" presStyleLbl="sibTrans2D1" presStyleIdx="2" presStyleCnt="3"/>
      <dgm:spPr/>
    </dgm:pt>
    <dgm:pt modelId="{BF6104DB-B2A9-4942-89A8-B49E3468B705}" type="pres">
      <dgm:prSet presAssocID="{2FA163CD-EF88-4F4C-B4E4-26B1DB8BA8BB}" presName="composite" presStyleCnt="0"/>
      <dgm:spPr/>
    </dgm:pt>
    <dgm:pt modelId="{D8E83DD7-2673-43E5-9450-6759541546C8}" type="pres">
      <dgm:prSet presAssocID="{2FA163CD-EF88-4F4C-B4E4-26B1DB8BA8BB}" presName="parTx" presStyleLbl="node1" presStyleIdx="2" presStyleCnt="4">
        <dgm:presLayoutVars>
          <dgm:chMax val="0"/>
          <dgm:chPref val="0"/>
          <dgm:bulletEnabled val="1"/>
        </dgm:presLayoutVars>
      </dgm:prSet>
      <dgm:spPr/>
    </dgm:pt>
    <dgm:pt modelId="{61C888BE-20DB-4F9B-A72D-A6A98AEAAD10}" type="pres">
      <dgm:prSet presAssocID="{2FA163CD-EF88-4F4C-B4E4-26B1DB8BA8BB}" presName="parSh" presStyleLbl="node1" presStyleIdx="3" presStyleCnt="4"/>
      <dgm:spPr/>
    </dgm:pt>
    <dgm:pt modelId="{6A16EAE0-01B6-40CC-8C7C-8CE72DF81330}" type="pres">
      <dgm:prSet presAssocID="{2FA163CD-EF88-4F4C-B4E4-26B1DB8BA8BB}" presName="desTx" presStyleLbl="fgAcc1" presStyleIdx="3" presStyleCnt="4" custScaleX="124074">
        <dgm:presLayoutVars>
          <dgm:bulletEnabled val="1"/>
        </dgm:presLayoutVars>
      </dgm:prSet>
      <dgm:spPr/>
    </dgm:pt>
  </dgm:ptLst>
  <dgm:cxnLst>
    <dgm:cxn modelId="{B3D34804-46E7-4459-8813-3C791ED05896}" type="presOf" srcId="{05EBA85D-35A8-48FC-B191-4796022A4BC8}" destId="{3E9FD4EE-EE17-40AA-82DF-9CCB1B8523A6}" srcOrd="1" destOrd="0" presId="urn:microsoft.com/office/officeart/2005/8/layout/process3"/>
    <dgm:cxn modelId="{F465C106-8DBF-4456-BDF8-9652F9F49A07}" type="presOf" srcId="{2FA163CD-EF88-4F4C-B4E4-26B1DB8BA8BB}" destId="{61C888BE-20DB-4F9B-A72D-A6A98AEAAD10}" srcOrd="1" destOrd="0" presId="urn:microsoft.com/office/officeart/2005/8/layout/process3"/>
    <dgm:cxn modelId="{CA84910C-45E7-471E-8912-DEECE8BE8D0C}" type="presOf" srcId="{2692519D-4961-42CD-861A-0E9CB9C05FC1}" destId="{72984951-FC21-4E65-905A-7BC395F9DB1E}" srcOrd="0" destOrd="1" presId="urn:microsoft.com/office/officeart/2005/8/layout/process3"/>
    <dgm:cxn modelId="{7ACF7813-B140-466A-8199-218DBBEF2624}" type="presOf" srcId="{056F78FA-0FA6-4BCB-97D3-9AAF5EA5845E}" destId="{6A16EAE0-01B6-40CC-8C7C-8CE72DF81330}" srcOrd="0" destOrd="2" presId="urn:microsoft.com/office/officeart/2005/8/layout/process3"/>
    <dgm:cxn modelId="{2445B014-1FCA-4C15-9D84-50DEAE4445AF}" type="presOf" srcId="{3287AF55-C70C-4248-9337-10FC11759E02}" destId="{8D051D34-C18E-46E9-A9FC-2DEC32BADD06}" srcOrd="1" destOrd="0" presId="urn:microsoft.com/office/officeart/2005/8/layout/process3"/>
    <dgm:cxn modelId="{77E8BF16-FB35-4A46-AACC-F97D2FF0950D}" type="presOf" srcId="{D16AFCFD-8538-4314-868C-A39FB376E8EF}" destId="{5CD8515B-1BE7-4A18-BD19-850029985AC6}" srcOrd="0" destOrd="0" presId="urn:microsoft.com/office/officeart/2005/8/layout/process3"/>
    <dgm:cxn modelId="{5E61041A-5D6D-4715-BF42-1A35B68527BB}" type="presOf" srcId="{6F04B015-B761-48DA-BAD7-C3C7F42ACB30}" destId="{08483B92-A4CA-4197-BBDA-2609B6CBF60B}" srcOrd="0" destOrd="1" presId="urn:microsoft.com/office/officeart/2005/8/layout/process3"/>
    <dgm:cxn modelId="{5C80B726-4A03-4BF2-87B6-8FC63DA6F312}" srcId="{D16AFCFD-8538-4314-868C-A39FB376E8EF}" destId="{2692519D-4961-42CD-861A-0E9CB9C05FC1}" srcOrd="1" destOrd="0" parTransId="{293CB494-71F2-46BB-AFC5-7E90296A183B}" sibTransId="{8A22F5A6-C011-4CA9-A887-017E27ABDD00}"/>
    <dgm:cxn modelId="{5436A927-DE26-437D-9722-36FD7921246E}" type="presOf" srcId="{27F49D8F-C1DF-4A87-B9D6-42209938794F}" destId="{6A16EAE0-01B6-40CC-8C7C-8CE72DF81330}" srcOrd="0" destOrd="0" presId="urn:microsoft.com/office/officeart/2005/8/layout/process3"/>
    <dgm:cxn modelId="{A1D0102A-B78C-4CEC-8B96-B629BD6BB52D}" srcId="{2FA163CD-EF88-4F4C-B4E4-26B1DB8BA8BB}" destId="{13EBAA11-8016-40E2-B228-53AF05AAD8C4}" srcOrd="1" destOrd="0" parTransId="{A865B74F-BB33-4840-A7D6-5AEA16225265}" sibTransId="{54CEDA28-166B-40A9-8AA9-87E7C030FA65}"/>
    <dgm:cxn modelId="{F3382A2F-3E13-4199-8134-079FE48E3788}" type="presOf" srcId="{073F195D-AC09-4372-B10A-F4185CA832B0}" destId="{A7AE36A6-E06E-4F06-A1A3-2A4ADC26AA11}" srcOrd="0" destOrd="0" presId="urn:microsoft.com/office/officeart/2005/8/layout/process3"/>
    <dgm:cxn modelId="{64595731-0414-43DD-8C9B-D63C1369537E}" type="presOf" srcId="{26BA6060-5D69-4239-A1DA-79377234AD31}" destId="{2EC0FE4F-7D01-416D-85BD-15A617B3A152}" srcOrd="0" destOrd="0" presId="urn:microsoft.com/office/officeart/2005/8/layout/process3"/>
    <dgm:cxn modelId="{19F91335-44A8-4956-9D7F-B164C615DF5F}" type="presOf" srcId="{A0130D77-3662-4C16-A498-FBEF5A0515CA}" destId="{72984951-FC21-4E65-905A-7BC395F9DB1E}" srcOrd="0" destOrd="3" presId="urn:microsoft.com/office/officeart/2005/8/layout/process3"/>
    <dgm:cxn modelId="{99CAF135-2936-4BAF-9E45-B97C5E33785C}" srcId="{26BA6060-5D69-4239-A1DA-79377234AD31}" destId="{2FA163CD-EF88-4F4C-B4E4-26B1DB8BA8BB}" srcOrd="3" destOrd="0" parTransId="{CA0AB533-061B-4A6C-955A-749F0A557BB3}" sibTransId="{065EFC0B-AD85-46D8-BD99-900D4CA73B28}"/>
    <dgm:cxn modelId="{4F894D37-645A-4306-AFB9-253F18782369}" type="presOf" srcId="{05EBA85D-35A8-48FC-B191-4796022A4BC8}" destId="{355F80E0-7947-4677-AA7F-030B39301355}" srcOrd="0" destOrd="0" presId="urn:microsoft.com/office/officeart/2005/8/layout/process3"/>
    <dgm:cxn modelId="{7FEDAA37-7B05-459E-960C-6FD67F04CFED}" type="presOf" srcId="{643C73B0-019D-47C1-B79D-8FF0CB82EED7}" destId="{08483B92-A4CA-4197-BBDA-2609B6CBF60B}" srcOrd="0" destOrd="0" presId="urn:microsoft.com/office/officeart/2005/8/layout/process3"/>
    <dgm:cxn modelId="{EF78C85E-3FB1-4CF1-8D0D-FA84C70D51F9}" srcId="{3287AF55-C70C-4248-9337-10FC11759E02}" destId="{89B2C066-9724-43F2-A1E7-AC7D830668E0}" srcOrd="1" destOrd="0" parTransId="{8B54FC17-2DCF-4547-BB81-E558AB944714}" sibTransId="{37308509-E976-4822-8CB0-69C73203C920}"/>
    <dgm:cxn modelId="{CDCEE25F-DC3C-4229-A48A-60CEFC41E65F}" type="presOf" srcId="{1A915718-3DE7-4489-A85F-C86896ED7EAF}" destId="{72984951-FC21-4E65-905A-7BC395F9DB1E}" srcOrd="0" destOrd="2" presId="urn:microsoft.com/office/officeart/2005/8/layout/process3"/>
    <dgm:cxn modelId="{0F31EA66-B809-4C7E-AE87-E5B0E4A547A2}" type="presOf" srcId="{96BA2296-AECE-4463-9D30-4F98F941D616}" destId="{14F096B6-7A46-4216-AE7C-27A757E30374}" srcOrd="1" destOrd="0" presId="urn:microsoft.com/office/officeart/2005/8/layout/process3"/>
    <dgm:cxn modelId="{D8C89171-8E23-4355-BC63-0CADE2EDC0F2}" srcId="{26BA6060-5D69-4239-A1DA-79377234AD31}" destId="{05EBA85D-35A8-48FC-B191-4796022A4BC8}" srcOrd="1" destOrd="0" parTransId="{3C61FC1E-6AB3-4166-9BDC-70927EE81071}" sibTransId="{96BA2296-AECE-4463-9D30-4F98F941D616}"/>
    <dgm:cxn modelId="{F7932853-C84E-4CC6-9835-10BE22206734}" type="presOf" srcId="{19753948-BAA7-45DA-9545-AE138D041F70}" destId="{D1F63B0A-4DC6-47F5-B350-0C00CD594D83}" srcOrd="1" destOrd="0" presId="urn:microsoft.com/office/officeart/2005/8/layout/process3"/>
    <dgm:cxn modelId="{84B50974-958B-4F78-8250-C260261566AA}" type="presOf" srcId="{3287AF55-C70C-4248-9337-10FC11759E02}" destId="{67D86BD5-38C9-43D0-A06A-EE33B12E6D78}" srcOrd="0" destOrd="0" presId="urn:microsoft.com/office/officeart/2005/8/layout/process3"/>
    <dgm:cxn modelId="{C30A4E55-1E8C-4DA1-84FB-5E24EB7DCFA7}" type="presOf" srcId="{D16AFCFD-8538-4314-868C-A39FB376E8EF}" destId="{ABC23145-DC8C-4F1C-A02E-3DB8D1629D3E}" srcOrd="1" destOrd="0" presId="urn:microsoft.com/office/officeart/2005/8/layout/process3"/>
    <dgm:cxn modelId="{D5B2C45A-C304-4A95-9B60-5C03F3944844}" type="presOf" srcId="{89B2C066-9724-43F2-A1E7-AC7D830668E0}" destId="{A7AE36A6-E06E-4F06-A1A3-2A4ADC26AA11}" srcOrd="0" destOrd="1" presId="urn:microsoft.com/office/officeart/2005/8/layout/process3"/>
    <dgm:cxn modelId="{02C16D7F-1A83-431B-BB31-922B59F9B91C}" type="presOf" srcId="{19753948-BAA7-45DA-9545-AE138D041F70}" destId="{305051B1-A93B-47FB-99B6-399FF59C687D}" srcOrd="0" destOrd="0" presId="urn:microsoft.com/office/officeart/2005/8/layout/process3"/>
    <dgm:cxn modelId="{D3CC4E7F-8453-4595-A161-CDC2F534520C}" srcId="{3287AF55-C70C-4248-9337-10FC11759E02}" destId="{E20AF0B7-BC48-402A-A448-4A4D81E2A816}" srcOrd="2" destOrd="0" parTransId="{1641D634-820A-495E-B81D-82101904C2F3}" sibTransId="{D5B19EE4-A981-45AD-8B0E-1A0B407F6510}"/>
    <dgm:cxn modelId="{9A082E8A-6810-4CA9-8679-18D821257889}" type="presOf" srcId="{13EBAA11-8016-40E2-B228-53AF05AAD8C4}" destId="{6A16EAE0-01B6-40CC-8C7C-8CE72DF81330}" srcOrd="0" destOrd="1" presId="urn:microsoft.com/office/officeart/2005/8/layout/process3"/>
    <dgm:cxn modelId="{2F8AA18C-5F52-4CAF-BC0E-8F28979CBC6A}" type="presOf" srcId="{96BA2296-AECE-4463-9D30-4F98F941D616}" destId="{9D9AB500-8CAB-4476-A5BE-A6073395EBFA}" srcOrd="0" destOrd="0" presId="urn:microsoft.com/office/officeart/2005/8/layout/process3"/>
    <dgm:cxn modelId="{58DE8290-E13E-462D-AD9F-A425E4867C1A}" srcId="{2FA163CD-EF88-4F4C-B4E4-26B1DB8BA8BB}" destId="{056F78FA-0FA6-4BCB-97D3-9AAF5EA5845E}" srcOrd="2" destOrd="0" parTransId="{339C4324-525B-4995-BFD6-0356A9AD58A7}" sibTransId="{98E0461A-2ED4-42A5-B9A6-2247330AEE3A}"/>
    <dgm:cxn modelId="{E84D9C90-33EB-4E8A-B82B-EE9AA4DFFE45}" srcId="{26BA6060-5D69-4239-A1DA-79377234AD31}" destId="{3287AF55-C70C-4248-9337-10FC11759E02}" srcOrd="0" destOrd="0" parTransId="{1494B1E1-502B-44A5-8692-6BAF2A1A54C9}" sibTransId="{A9BC694A-C8D4-4083-AE57-21101BC1623C}"/>
    <dgm:cxn modelId="{FAABA199-3BFF-4788-A012-CB1B98E3358E}" type="presOf" srcId="{E20AF0B7-BC48-402A-A448-4A4D81E2A816}" destId="{A7AE36A6-E06E-4F06-A1A3-2A4ADC26AA11}" srcOrd="0" destOrd="2" presId="urn:microsoft.com/office/officeart/2005/8/layout/process3"/>
    <dgm:cxn modelId="{1719A6A0-3299-4BD7-9F73-F3263AFA8B22}" srcId="{D16AFCFD-8538-4314-868C-A39FB376E8EF}" destId="{A0130D77-3662-4C16-A498-FBEF5A0515CA}" srcOrd="3" destOrd="0" parTransId="{70CA7A24-BB4B-4CAB-8DA8-3D396715A238}" sibTransId="{10EC325B-4ED1-4D2D-919E-B34DE74147B7}"/>
    <dgm:cxn modelId="{C4B49BA5-7724-4A67-8066-1A5F2A450370}" type="presOf" srcId="{A9BC694A-C8D4-4083-AE57-21101BC1623C}" destId="{A50C7C5C-6C45-4C4F-9B0D-ACBB70F3EC37}" srcOrd="1" destOrd="0" presId="urn:microsoft.com/office/officeart/2005/8/layout/process3"/>
    <dgm:cxn modelId="{255AFCA6-EF7A-4B51-927F-64F6F6979D9D}" srcId="{05EBA85D-35A8-48FC-B191-4796022A4BC8}" destId="{6F04B015-B761-48DA-BAD7-C3C7F42ACB30}" srcOrd="1" destOrd="0" parTransId="{4E586FE7-C524-459F-9AB6-DC6D37147A47}" sibTransId="{44A826A0-5042-43FC-83BC-B91C89D8A6A5}"/>
    <dgm:cxn modelId="{A4D9D8AB-4597-40AC-8415-643166CAFC2E}" srcId="{D16AFCFD-8538-4314-868C-A39FB376E8EF}" destId="{417276DC-A4D2-44F6-8D59-38429DDDF5A8}" srcOrd="0" destOrd="0" parTransId="{BE7748A5-9A77-4BF2-8856-CFCF654CA159}" sibTransId="{E7E6288A-A536-452D-9B74-A75B23AD7624}"/>
    <dgm:cxn modelId="{ACFA06B5-ED77-48A9-AF3B-077BF3079D07}" type="presOf" srcId="{A9BC694A-C8D4-4083-AE57-21101BC1623C}" destId="{2DF617C8-BE3C-469A-A9CC-4DBD9C8036AA}" srcOrd="0" destOrd="0" presId="urn:microsoft.com/office/officeart/2005/8/layout/process3"/>
    <dgm:cxn modelId="{061BBCCF-E735-4904-B933-B236A65DEF65}" srcId="{D16AFCFD-8538-4314-868C-A39FB376E8EF}" destId="{1A915718-3DE7-4489-A85F-C86896ED7EAF}" srcOrd="2" destOrd="0" parTransId="{66FB4E80-2667-422B-9ED1-C32A3246028E}" sibTransId="{36260268-586E-4BE9-8CFD-0ED3E238368C}"/>
    <dgm:cxn modelId="{C31C85D0-F933-4179-A175-693A35869701}" type="presOf" srcId="{2FA163CD-EF88-4F4C-B4E4-26B1DB8BA8BB}" destId="{D8E83DD7-2673-43E5-9450-6759541546C8}" srcOrd="0" destOrd="0" presId="urn:microsoft.com/office/officeart/2005/8/layout/process3"/>
    <dgm:cxn modelId="{214365D4-CE5B-4736-8C11-B877F54E34B6}" srcId="{3287AF55-C70C-4248-9337-10FC11759E02}" destId="{073F195D-AC09-4372-B10A-F4185CA832B0}" srcOrd="0" destOrd="0" parTransId="{8D3487FA-539F-495E-B1A4-1F224696AFFE}" sibTransId="{ECCA4B32-5432-4B81-9586-13376554EF38}"/>
    <dgm:cxn modelId="{B84EF6DB-26B8-4FE3-A0F2-F5C65FBB2B79}" srcId="{26BA6060-5D69-4239-A1DA-79377234AD31}" destId="{D16AFCFD-8538-4314-868C-A39FB376E8EF}" srcOrd="2" destOrd="0" parTransId="{1693D11B-94A7-4448-BCBF-08BB3CD27D83}" sibTransId="{19753948-BAA7-45DA-9545-AE138D041F70}"/>
    <dgm:cxn modelId="{08896FDD-1A51-46FF-B8DF-6E0B766BC10E}" srcId="{2FA163CD-EF88-4F4C-B4E4-26B1DB8BA8BB}" destId="{27F49D8F-C1DF-4A87-B9D6-42209938794F}" srcOrd="0" destOrd="0" parTransId="{9CCA4C20-D794-45B1-A182-3F5630C437C7}" sibTransId="{87B6BCE7-917C-48CF-904F-43BE01AD6ED8}"/>
    <dgm:cxn modelId="{D19A57F5-E4D7-4F1C-9937-FB639F163D12}" srcId="{05EBA85D-35A8-48FC-B191-4796022A4BC8}" destId="{643C73B0-019D-47C1-B79D-8FF0CB82EED7}" srcOrd="0" destOrd="0" parTransId="{9BF17D00-C6E1-42F0-BDD6-79DC63800F35}" sibTransId="{C60D4177-D565-4B97-B624-2690E422FBCB}"/>
    <dgm:cxn modelId="{16F10FF7-F744-42ED-B7E3-FFEBB0204020}" type="presOf" srcId="{417276DC-A4D2-44F6-8D59-38429DDDF5A8}" destId="{72984951-FC21-4E65-905A-7BC395F9DB1E}" srcOrd="0" destOrd="0" presId="urn:microsoft.com/office/officeart/2005/8/layout/process3"/>
    <dgm:cxn modelId="{6F5A6FF8-0255-4064-94C7-BC20F381D633}" type="presParOf" srcId="{2EC0FE4F-7D01-416D-85BD-15A617B3A152}" destId="{1E67D1D8-D901-48C9-976A-88B67BBD9EFD}" srcOrd="0" destOrd="0" presId="urn:microsoft.com/office/officeart/2005/8/layout/process3"/>
    <dgm:cxn modelId="{5F8CCA58-9C66-47C1-8643-50D17D442E69}" type="presParOf" srcId="{1E67D1D8-D901-48C9-976A-88B67BBD9EFD}" destId="{67D86BD5-38C9-43D0-A06A-EE33B12E6D78}" srcOrd="0" destOrd="0" presId="urn:microsoft.com/office/officeart/2005/8/layout/process3"/>
    <dgm:cxn modelId="{5E86D36B-5475-4119-A342-5098BB157030}" type="presParOf" srcId="{1E67D1D8-D901-48C9-976A-88B67BBD9EFD}" destId="{8D051D34-C18E-46E9-A9FC-2DEC32BADD06}" srcOrd="1" destOrd="0" presId="urn:microsoft.com/office/officeart/2005/8/layout/process3"/>
    <dgm:cxn modelId="{1C6E3C20-EA18-4747-AE22-0CCDCE41D2B1}" type="presParOf" srcId="{1E67D1D8-D901-48C9-976A-88B67BBD9EFD}" destId="{A7AE36A6-E06E-4F06-A1A3-2A4ADC26AA11}" srcOrd="2" destOrd="0" presId="urn:microsoft.com/office/officeart/2005/8/layout/process3"/>
    <dgm:cxn modelId="{5166B255-B56C-4530-86AB-EF854EDC4CE0}" type="presParOf" srcId="{2EC0FE4F-7D01-416D-85BD-15A617B3A152}" destId="{2DF617C8-BE3C-469A-A9CC-4DBD9C8036AA}" srcOrd="1" destOrd="0" presId="urn:microsoft.com/office/officeart/2005/8/layout/process3"/>
    <dgm:cxn modelId="{C3B153F8-20C8-4CC0-8142-75F2EFD36FB2}" type="presParOf" srcId="{2DF617C8-BE3C-469A-A9CC-4DBD9C8036AA}" destId="{A50C7C5C-6C45-4C4F-9B0D-ACBB70F3EC37}" srcOrd="0" destOrd="0" presId="urn:microsoft.com/office/officeart/2005/8/layout/process3"/>
    <dgm:cxn modelId="{018F6E69-E8C8-4232-98BB-CEBE33AA7B35}" type="presParOf" srcId="{2EC0FE4F-7D01-416D-85BD-15A617B3A152}" destId="{734EA1DD-6A80-4BD2-90BA-B3EED1052218}" srcOrd="2" destOrd="0" presId="urn:microsoft.com/office/officeart/2005/8/layout/process3"/>
    <dgm:cxn modelId="{47F3960E-1A99-4436-BF2E-2D1E2705E2BE}" type="presParOf" srcId="{734EA1DD-6A80-4BD2-90BA-B3EED1052218}" destId="{355F80E0-7947-4677-AA7F-030B39301355}" srcOrd="0" destOrd="0" presId="urn:microsoft.com/office/officeart/2005/8/layout/process3"/>
    <dgm:cxn modelId="{6174F617-E455-419C-8310-A60C8FD9FC6E}" type="presParOf" srcId="{734EA1DD-6A80-4BD2-90BA-B3EED1052218}" destId="{3E9FD4EE-EE17-40AA-82DF-9CCB1B8523A6}" srcOrd="1" destOrd="0" presId="urn:microsoft.com/office/officeart/2005/8/layout/process3"/>
    <dgm:cxn modelId="{915D9641-A01B-4E9F-98F1-1FDE4E6F3B00}" type="presParOf" srcId="{734EA1DD-6A80-4BD2-90BA-B3EED1052218}" destId="{08483B92-A4CA-4197-BBDA-2609B6CBF60B}" srcOrd="2" destOrd="0" presId="urn:microsoft.com/office/officeart/2005/8/layout/process3"/>
    <dgm:cxn modelId="{0EF95646-000D-4033-A874-71803EDC2948}" type="presParOf" srcId="{2EC0FE4F-7D01-416D-85BD-15A617B3A152}" destId="{9D9AB500-8CAB-4476-A5BE-A6073395EBFA}" srcOrd="3" destOrd="0" presId="urn:microsoft.com/office/officeart/2005/8/layout/process3"/>
    <dgm:cxn modelId="{D3886596-E0B4-461D-9804-AD0FDF62091E}" type="presParOf" srcId="{9D9AB500-8CAB-4476-A5BE-A6073395EBFA}" destId="{14F096B6-7A46-4216-AE7C-27A757E30374}" srcOrd="0" destOrd="0" presId="urn:microsoft.com/office/officeart/2005/8/layout/process3"/>
    <dgm:cxn modelId="{61241A44-5D41-4F6A-BDEE-ECFE2CFE4673}" type="presParOf" srcId="{2EC0FE4F-7D01-416D-85BD-15A617B3A152}" destId="{FA3ED283-2614-4545-82B4-E89210C76714}" srcOrd="4" destOrd="0" presId="urn:microsoft.com/office/officeart/2005/8/layout/process3"/>
    <dgm:cxn modelId="{2C3D235E-DDFD-4966-A486-9E3BC808005D}" type="presParOf" srcId="{FA3ED283-2614-4545-82B4-E89210C76714}" destId="{5CD8515B-1BE7-4A18-BD19-850029985AC6}" srcOrd="0" destOrd="0" presId="urn:microsoft.com/office/officeart/2005/8/layout/process3"/>
    <dgm:cxn modelId="{7974587F-A710-45B7-8966-412F4BAADB28}" type="presParOf" srcId="{FA3ED283-2614-4545-82B4-E89210C76714}" destId="{ABC23145-DC8C-4F1C-A02E-3DB8D1629D3E}" srcOrd="1" destOrd="0" presId="urn:microsoft.com/office/officeart/2005/8/layout/process3"/>
    <dgm:cxn modelId="{0052E57E-7CF6-465D-9E18-FBB00460298C}" type="presParOf" srcId="{FA3ED283-2614-4545-82B4-E89210C76714}" destId="{72984951-FC21-4E65-905A-7BC395F9DB1E}" srcOrd="2" destOrd="0" presId="urn:microsoft.com/office/officeart/2005/8/layout/process3"/>
    <dgm:cxn modelId="{9FF8F609-CDE6-4D8C-A4A8-9703E5842B0C}" type="presParOf" srcId="{2EC0FE4F-7D01-416D-85BD-15A617B3A152}" destId="{305051B1-A93B-47FB-99B6-399FF59C687D}" srcOrd="5" destOrd="0" presId="urn:microsoft.com/office/officeart/2005/8/layout/process3"/>
    <dgm:cxn modelId="{0CA7EC6E-A854-4265-9EAF-DFBDDF7CA9B2}" type="presParOf" srcId="{305051B1-A93B-47FB-99B6-399FF59C687D}" destId="{D1F63B0A-4DC6-47F5-B350-0C00CD594D83}" srcOrd="0" destOrd="0" presId="urn:microsoft.com/office/officeart/2005/8/layout/process3"/>
    <dgm:cxn modelId="{D2076152-8A93-42FC-AADC-147976A50925}" type="presParOf" srcId="{2EC0FE4F-7D01-416D-85BD-15A617B3A152}" destId="{BF6104DB-B2A9-4942-89A8-B49E3468B705}" srcOrd="6" destOrd="0" presId="urn:microsoft.com/office/officeart/2005/8/layout/process3"/>
    <dgm:cxn modelId="{0063CCA8-DF5F-4EF7-B600-D362C930DAE2}" type="presParOf" srcId="{BF6104DB-B2A9-4942-89A8-B49E3468B705}" destId="{D8E83DD7-2673-43E5-9450-6759541546C8}" srcOrd="0" destOrd="0" presId="urn:microsoft.com/office/officeart/2005/8/layout/process3"/>
    <dgm:cxn modelId="{665261CB-7150-44EF-B7CF-524643C7155C}" type="presParOf" srcId="{BF6104DB-B2A9-4942-89A8-B49E3468B705}" destId="{61C888BE-20DB-4F9B-A72D-A6A98AEAAD10}" srcOrd="1" destOrd="0" presId="urn:microsoft.com/office/officeart/2005/8/layout/process3"/>
    <dgm:cxn modelId="{8B31F63F-672F-4DA7-9CC1-BD3076EC72C8}" type="presParOf" srcId="{BF6104DB-B2A9-4942-89A8-B49E3468B705}" destId="{6A16EAE0-01B6-40CC-8C7C-8CE72DF8133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51D34-C18E-46E9-A9FC-2DEC32BADD06}">
      <dsp:nvSpPr>
        <dsp:cNvPr id="0" name=""/>
        <dsp:cNvSpPr/>
      </dsp:nvSpPr>
      <dsp:spPr>
        <a:xfrm>
          <a:off x="5102" y="726301"/>
          <a:ext cx="1399725" cy="7820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Screening	</a:t>
          </a:r>
        </a:p>
      </dsp:txBody>
      <dsp:txXfrm>
        <a:off x="5102" y="726301"/>
        <a:ext cx="1399725" cy="521396"/>
      </dsp:txXfrm>
    </dsp:sp>
    <dsp:sp modelId="{A7AE36A6-E06E-4F06-A1A3-2A4ADC26AA11}">
      <dsp:nvSpPr>
        <dsp:cNvPr id="0" name=""/>
        <dsp:cNvSpPr/>
      </dsp:nvSpPr>
      <dsp:spPr>
        <a:xfrm>
          <a:off x="291792" y="1247698"/>
          <a:ext cx="1399725" cy="18360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Maternal drug history </a:t>
          </a:r>
        </a:p>
        <a:p>
          <a:pPr marL="114300" lvl="1" indent="-114300" algn="l" defTabSz="622300">
            <a:lnSpc>
              <a:spcPct val="90000"/>
            </a:lnSpc>
            <a:spcBef>
              <a:spcPct val="0"/>
            </a:spcBef>
            <a:spcAft>
              <a:spcPct val="15000"/>
            </a:spcAft>
            <a:buChar char="•"/>
          </a:pPr>
          <a:r>
            <a:rPr lang="en-US" sz="1400" kern="1200" dirty="0"/>
            <a:t>Maternal toxicological testing</a:t>
          </a:r>
        </a:p>
        <a:p>
          <a:pPr marL="114300" lvl="1" indent="-114300" algn="l" defTabSz="622300">
            <a:lnSpc>
              <a:spcPct val="90000"/>
            </a:lnSpc>
            <a:spcBef>
              <a:spcPct val="0"/>
            </a:spcBef>
            <a:spcAft>
              <a:spcPct val="15000"/>
            </a:spcAft>
            <a:buChar char="•"/>
          </a:pPr>
          <a:r>
            <a:rPr lang="en-US" sz="1400" kern="1200" dirty="0"/>
            <a:t>Neonatal toxicological testing</a:t>
          </a:r>
        </a:p>
      </dsp:txBody>
      <dsp:txXfrm>
        <a:off x="332789" y="1288695"/>
        <a:ext cx="1317731" cy="1754006"/>
      </dsp:txXfrm>
    </dsp:sp>
    <dsp:sp modelId="{2DF617C8-BE3C-469A-A9CC-4DBD9C8036AA}">
      <dsp:nvSpPr>
        <dsp:cNvPr id="0" name=""/>
        <dsp:cNvSpPr/>
      </dsp:nvSpPr>
      <dsp:spPr>
        <a:xfrm>
          <a:off x="1617020" y="812754"/>
          <a:ext cx="449849" cy="3484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17020" y="882452"/>
        <a:ext cx="345302" cy="209095"/>
      </dsp:txXfrm>
    </dsp:sp>
    <dsp:sp modelId="{3E9FD4EE-EE17-40AA-82DF-9CCB1B8523A6}">
      <dsp:nvSpPr>
        <dsp:cNvPr id="0" name=""/>
        <dsp:cNvSpPr/>
      </dsp:nvSpPr>
      <dsp:spPr>
        <a:xfrm>
          <a:off x="2253600" y="726301"/>
          <a:ext cx="1399725" cy="7820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Monitoring (Scoring)	</a:t>
          </a:r>
        </a:p>
      </dsp:txBody>
      <dsp:txXfrm>
        <a:off x="2253600" y="726301"/>
        <a:ext cx="1399725" cy="521396"/>
      </dsp:txXfrm>
    </dsp:sp>
    <dsp:sp modelId="{08483B92-A4CA-4197-BBDA-2609B6CBF60B}">
      <dsp:nvSpPr>
        <dsp:cNvPr id="0" name=""/>
        <dsp:cNvSpPr/>
      </dsp:nvSpPr>
      <dsp:spPr>
        <a:xfrm>
          <a:off x="2540291" y="1247698"/>
          <a:ext cx="1399725" cy="18360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Modified Finnegan’s tool</a:t>
          </a:r>
        </a:p>
        <a:p>
          <a:pPr marL="114300" lvl="1" indent="-114300" algn="l" defTabSz="622300">
            <a:lnSpc>
              <a:spcPct val="90000"/>
            </a:lnSpc>
            <a:spcBef>
              <a:spcPct val="0"/>
            </a:spcBef>
            <a:spcAft>
              <a:spcPct val="15000"/>
            </a:spcAft>
            <a:buChar char="•"/>
          </a:pPr>
          <a:r>
            <a:rPr lang="en-US" sz="1400" kern="1200" dirty="0"/>
            <a:t>Education and Validation</a:t>
          </a:r>
        </a:p>
      </dsp:txBody>
      <dsp:txXfrm>
        <a:off x="2581288" y="1288695"/>
        <a:ext cx="1317731" cy="1754006"/>
      </dsp:txXfrm>
    </dsp:sp>
    <dsp:sp modelId="{9D9AB500-8CAB-4476-A5BE-A6073395EBFA}">
      <dsp:nvSpPr>
        <dsp:cNvPr id="0" name=""/>
        <dsp:cNvSpPr/>
      </dsp:nvSpPr>
      <dsp:spPr>
        <a:xfrm>
          <a:off x="3865518" y="812754"/>
          <a:ext cx="449849" cy="3484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865518" y="882452"/>
        <a:ext cx="345302" cy="209095"/>
      </dsp:txXfrm>
    </dsp:sp>
    <dsp:sp modelId="{ABC23145-DC8C-4F1C-A02E-3DB8D1629D3E}">
      <dsp:nvSpPr>
        <dsp:cNvPr id="0" name=""/>
        <dsp:cNvSpPr/>
      </dsp:nvSpPr>
      <dsp:spPr>
        <a:xfrm>
          <a:off x="4502098" y="726301"/>
          <a:ext cx="1399725" cy="7820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Non-pharmacologic 	</a:t>
          </a:r>
        </a:p>
      </dsp:txBody>
      <dsp:txXfrm>
        <a:off x="4502098" y="726301"/>
        <a:ext cx="1399725" cy="521396"/>
      </dsp:txXfrm>
    </dsp:sp>
    <dsp:sp modelId="{72984951-FC21-4E65-905A-7BC395F9DB1E}">
      <dsp:nvSpPr>
        <dsp:cNvPr id="0" name=""/>
        <dsp:cNvSpPr/>
      </dsp:nvSpPr>
      <dsp:spPr>
        <a:xfrm>
          <a:off x="4788789" y="1247698"/>
          <a:ext cx="1399725" cy="18360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Physical</a:t>
          </a:r>
        </a:p>
        <a:p>
          <a:pPr marL="114300" lvl="1" indent="-114300" algn="l" defTabSz="622300">
            <a:lnSpc>
              <a:spcPct val="90000"/>
            </a:lnSpc>
            <a:spcBef>
              <a:spcPct val="0"/>
            </a:spcBef>
            <a:spcAft>
              <a:spcPct val="15000"/>
            </a:spcAft>
            <a:buChar char="•"/>
          </a:pPr>
          <a:r>
            <a:rPr lang="en-US" sz="1400" kern="1200" dirty="0"/>
            <a:t>Emotional</a:t>
          </a:r>
        </a:p>
        <a:p>
          <a:pPr marL="114300" lvl="1" indent="-114300" algn="l" defTabSz="622300">
            <a:lnSpc>
              <a:spcPct val="90000"/>
            </a:lnSpc>
            <a:spcBef>
              <a:spcPct val="0"/>
            </a:spcBef>
            <a:spcAft>
              <a:spcPct val="15000"/>
            </a:spcAft>
            <a:buChar char="•"/>
          </a:pPr>
          <a:r>
            <a:rPr lang="en-US" sz="1400" kern="1200" dirty="0"/>
            <a:t>Social</a:t>
          </a:r>
        </a:p>
        <a:p>
          <a:pPr marL="114300" lvl="1" indent="-114300" algn="l" defTabSz="622300">
            <a:lnSpc>
              <a:spcPct val="90000"/>
            </a:lnSpc>
            <a:spcBef>
              <a:spcPct val="0"/>
            </a:spcBef>
            <a:spcAft>
              <a:spcPct val="15000"/>
            </a:spcAft>
            <a:buChar char="•"/>
          </a:pPr>
          <a:r>
            <a:rPr lang="en-US" sz="1400" kern="1200" dirty="0"/>
            <a:t>Environ-mental</a:t>
          </a:r>
        </a:p>
      </dsp:txBody>
      <dsp:txXfrm>
        <a:off x="4829786" y="1288695"/>
        <a:ext cx="1317731" cy="1754006"/>
      </dsp:txXfrm>
    </dsp:sp>
    <dsp:sp modelId="{305051B1-A93B-47FB-99B6-399FF59C687D}">
      <dsp:nvSpPr>
        <dsp:cNvPr id="0" name=""/>
        <dsp:cNvSpPr/>
      </dsp:nvSpPr>
      <dsp:spPr>
        <a:xfrm>
          <a:off x="6114017" y="812754"/>
          <a:ext cx="449849" cy="3484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114017" y="882452"/>
        <a:ext cx="345302" cy="209095"/>
      </dsp:txXfrm>
    </dsp:sp>
    <dsp:sp modelId="{61C888BE-20DB-4F9B-A72D-A6A98AEAAD10}">
      <dsp:nvSpPr>
        <dsp:cNvPr id="0" name=""/>
        <dsp:cNvSpPr/>
      </dsp:nvSpPr>
      <dsp:spPr>
        <a:xfrm>
          <a:off x="6750597" y="726301"/>
          <a:ext cx="1399725" cy="78209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Pharmacologic </a:t>
          </a:r>
        </a:p>
      </dsp:txBody>
      <dsp:txXfrm>
        <a:off x="6750597" y="726301"/>
        <a:ext cx="1399725" cy="521396"/>
      </dsp:txXfrm>
    </dsp:sp>
    <dsp:sp modelId="{6A16EAE0-01B6-40CC-8C7C-8CE72DF81330}">
      <dsp:nvSpPr>
        <dsp:cNvPr id="0" name=""/>
        <dsp:cNvSpPr/>
      </dsp:nvSpPr>
      <dsp:spPr>
        <a:xfrm>
          <a:off x="6868802" y="1247698"/>
          <a:ext cx="1736695" cy="18360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Morphine</a:t>
          </a:r>
        </a:p>
        <a:p>
          <a:pPr marL="114300" lvl="1" indent="-114300" algn="l" defTabSz="622300">
            <a:lnSpc>
              <a:spcPct val="90000"/>
            </a:lnSpc>
            <a:spcBef>
              <a:spcPct val="0"/>
            </a:spcBef>
            <a:spcAft>
              <a:spcPct val="15000"/>
            </a:spcAft>
            <a:buChar char="•"/>
          </a:pPr>
          <a:r>
            <a:rPr lang="en-US" sz="1400" kern="1200" dirty="0"/>
            <a:t>Phenobarbital </a:t>
          </a:r>
        </a:p>
        <a:p>
          <a:pPr marL="114300" lvl="1" indent="-114300" algn="l" defTabSz="622300">
            <a:lnSpc>
              <a:spcPct val="90000"/>
            </a:lnSpc>
            <a:spcBef>
              <a:spcPct val="0"/>
            </a:spcBef>
            <a:spcAft>
              <a:spcPct val="15000"/>
            </a:spcAft>
            <a:buChar char="•"/>
          </a:pPr>
          <a:r>
            <a:rPr lang="en-US" sz="1400" kern="1200" dirty="0"/>
            <a:t>Clonidine</a:t>
          </a:r>
        </a:p>
      </dsp:txBody>
      <dsp:txXfrm>
        <a:off x="6919668" y="1298564"/>
        <a:ext cx="1634963" cy="17342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990EBAE-4622-4BFB-88D3-4229F96523F4}" type="datetimeFigureOut">
              <a:rPr lang="en-US" smtClean="0"/>
              <a:t>5/2/2018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AD650BC-CF67-4B2A-AAFA-8486845BAA3F}" type="slidenum">
              <a:rPr lang="en-US" smtClean="0"/>
              <a:t>‹#›</a:t>
            </a:fld>
            <a:endParaRPr lang="en-US" dirty="0"/>
          </a:p>
        </p:txBody>
      </p:sp>
    </p:spTree>
    <p:extLst>
      <p:ext uri="{BB962C8B-B14F-4D97-AF65-F5344CB8AC3E}">
        <p14:creationId xmlns:p14="http://schemas.microsoft.com/office/powerpoint/2010/main" val="2588399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64E67A2-A38D-435C-BCC1-12D35CF06AE3}" type="datetimeFigureOut">
              <a:rPr lang="en-US" smtClean="0"/>
              <a:t>5/2/2018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A8C2DAE-760C-44CA-BC39-04CC1B21D8BD}" type="slidenum">
              <a:rPr lang="en-US" smtClean="0"/>
              <a:t>‹#›</a:t>
            </a:fld>
            <a:endParaRPr lang="en-US"/>
          </a:p>
        </p:txBody>
      </p:sp>
    </p:spTree>
    <p:extLst>
      <p:ext uri="{BB962C8B-B14F-4D97-AF65-F5344CB8AC3E}">
        <p14:creationId xmlns:p14="http://schemas.microsoft.com/office/powerpoint/2010/main" val="277154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took place in OVN NAS </a:t>
            </a:r>
            <a:r>
              <a:rPr lang="en-US" dirty="0" err="1"/>
              <a:t>iNIQU</a:t>
            </a:r>
            <a:endParaRPr lang="en-US" dirty="0"/>
          </a:p>
        </p:txBody>
      </p:sp>
      <p:sp>
        <p:nvSpPr>
          <p:cNvPr id="4" name="Slide Number Placeholder 3"/>
          <p:cNvSpPr>
            <a:spLocks noGrp="1"/>
          </p:cNvSpPr>
          <p:nvPr>
            <p:ph type="sldNum" sz="quarter" idx="10"/>
          </p:nvPr>
        </p:nvSpPr>
        <p:spPr/>
        <p:txBody>
          <a:bodyPr/>
          <a:lstStyle/>
          <a:p>
            <a:fld id="{5A8C2DAE-760C-44CA-BC39-04CC1B21D8BD}" type="slidenum">
              <a:rPr lang="en-US" smtClean="0"/>
              <a:t>5</a:t>
            </a:fld>
            <a:endParaRPr lang="en-US"/>
          </a:p>
        </p:txBody>
      </p:sp>
    </p:spTree>
    <p:extLst>
      <p:ext uri="{BB962C8B-B14F-4D97-AF65-F5344CB8AC3E}">
        <p14:creationId xmlns:p14="http://schemas.microsoft.com/office/powerpoint/2010/main" val="831236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86F2-CF5C-4EF5-96C9-52B7F3D5D249}" type="slidenum">
              <a:rPr lang="en-US" smtClean="0"/>
              <a:t>30</a:t>
            </a:fld>
            <a:endParaRPr lang="en-US"/>
          </a:p>
        </p:txBody>
      </p:sp>
    </p:spTree>
    <p:extLst>
      <p:ext uri="{BB962C8B-B14F-4D97-AF65-F5344CB8AC3E}">
        <p14:creationId xmlns:p14="http://schemas.microsoft.com/office/powerpoint/2010/main" val="556519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Preach Back</a:t>
            </a:r>
            <a:r>
              <a:rPr lang="en-US" baseline="0" dirty="0"/>
              <a:t> to Sleep!  Infant should be monitored at all times while side lying or prone.  If parent has to walk away form infant or not watching infant for any reason, infant should be moved to their backs.   </a:t>
            </a:r>
            <a:endParaRPr lang="en-US" dirty="0"/>
          </a:p>
        </p:txBody>
      </p:sp>
      <p:sp>
        <p:nvSpPr>
          <p:cNvPr id="4" name="Slide Number Placeholder 3"/>
          <p:cNvSpPr>
            <a:spLocks noGrp="1"/>
          </p:cNvSpPr>
          <p:nvPr>
            <p:ph type="sldNum" sz="quarter" idx="10"/>
          </p:nvPr>
        </p:nvSpPr>
        <p:spPr/>
        <p:txBody>
          <a:bodyPr/>
          <a:lstStyle/>
          <a:p>
            <a:fld id="{FF2C86F2-CF5C-4EF5-96C9-52B7F3D5D249}" type="slidenum">
              <a:rPr lang="en-US" smtClean="0"/>
              <a:t>31</a:t>
            </a:fld>
            <a:endParaRPr lang="en-US"/>
          </a:p>
        </p:txBody>
      </p:sp>
    </p:spTree>
    <p:extLst>
      <p:ext uri="{BB962C8B-B14F-4D97-AF65-F5344CB8AC3E}">
        <p14:creationId xmlns:p14="http://schemas.microsoft.com/office/powerpoint/2010/main" val="1768663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86F2-CF5C-4EF5-96C9-52B7F3D5D249}" type="slidenum">
              <a:rPr lang="en-US" smtClean="0"/>
              <a:t>32</a:t>
            </a:fld>
            <a:endParaRPr lang="en-US"/>
          </a:p>
        </p:txBody>
      </p:sp>
    </p:spTree>
    <p:extLst>
      <p:ext uri="{BB962C8B-B14F-4D97-AF65-F5344CB8AC3E}">
        <p14:creationId xmlns:p14="http://schemas.microsoft.com/office/powerpoint/2010/main" val="2326095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8000" kern="0" dirty="0">
              <a:latin typeface="+mn-lt"/>
            </a:endParaRPr>
          </a:p>
        </p:txBody>
      </p:sp>
      <p:sp>
        <p:nvSpPr>
          <p:cNvPr id="4" name="Slide Number Placeholder 3"/>
          <p:cNvSpPr>
            <a:spLocks noGrp="1"/>
          </p:cNvSpPr>
          <p:nvPr>
            <p:ph type="sldNum" sz="quarter" idx="10"/>
          </p:nvPr>
        </p:nvSpPr>
        <p:spPr/>
        <p:txBody>
          <a:bodyPr/>
          <a:lstStyle/>
          <a:p>
            <a:fld id="{FF2C86F2-CF5C-4EF5-96C9-52B7F3D5D249}" type="slidenum">
              <a:rPr lang="en-US" smtClean="0"/>
              <a:t>33</a:t>
            </a:fld>
            <a:endParaRPr lang="en-US"/>
          </a:p>
        </p:txBody>
      </p:sp>
    </p:spTree>
    <p:extLst>
      <p:ext uri="{BB962C8B-B14F-4D97-AF65-F5344CB8AC3E}">
        <p14:creationId xmlns:p14="http://schemas.microsoft.com/office/powerpoint/2010/main" val="94704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86F2-CF5C-4EF5-96C9-52B7F3D5D249}" type="slidenum">
              <a:rPr lang="en-US" smtClean="0"/>
              <a:t>34</a:t>
            </a:fld>
            <a:endParaRPr lang="en-US"/>
          </a:p>
        </p:txBody>
      </p:sp>
    </p:spTree>
    <p:extLst>
      <p:ext uri="{BB962C8B-B14F-4D97-AF65-F5344CB8AC3E}">
        <p14:creationId xmlns:p14="http://schemas.microsoft.com/office/powerpoint/2010/main" val="1593328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86F2-CF5C-4EF5-96C9-52B7F3D5D249}" type="slidenum">
              <a:rPr lang="en-US" smtClean="0"/>
              <a:t>35</a:t>
            </a:fld>
            <a:endParaRPr lang="en-US"/>
          </a:p>
        </p:txBody>
      </p:sp>
    </p:spTree>
    <p:extLst>
      <p:ext uri="{BB962C8B-B14F-4D97-AF65-F5344CB8AC3E}">
        <p14:creationId xmlns:p14="http://schemas.microsoft.com/office/powerpoint/2010/main" val="89745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86F2-CF5C-4EF5-96C9-52B7F3D5D249}" type="slidenum">
              <a:rPr lang="en-US" smtClean="0"/>
              <a:t>36</a:t>
            </a:fld>
            <a:endParaRPr lang="en-US"/>
          </a:p>
        </p:txBody>
      </p:sp>
    </p:spTree>
    <p:extLst>
      <p:ext uri="{BB962C8B-B14F-4D97-AF65-F5344CB8AC3E}">
        <p14:creationId xmlns:p14="http://schemas.microsoft.com/office/powerpoint/2010/main" val="469318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86F2-CF5C-4EF5-96C9-52B7F3D5D249}" type="slidenum">
              <a:rPr lang="en-US" smtClean="0"/>
              <a:t>37</a:t>
            </a:fld>
            <a:endParaRPr lang="en-US"/>
          </a:p>
        </p:txBody>
      </p:sp>
    </p:spTree>
    <p:extLst>
      <p:ext uri="{BB962C8B-B14F-4D97-AF65-F5344CB8AC3E}">
        <p14:creationId xmlns:p14="http://schemas.microsoft.com/office/powerpoint/2010/main" val="2328436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Shushing imitates the whooshing sounds in the womb.  Put lips near infant’s ear, Shush as loud</a:t>
            </a:r>
            <a:r>
              <a:rPr lang="en-US" baseline="0" dirty="0"/>
              <a:t> as infant is crying, as baby calms lower shushing volume to match infant.</a:t>
            </a:r>
            <a:endParaRPr lang="en-US" dirty="0"/>
          </a:p>
        </p:txBody>
      </p:sp>
      <p:sp>
        <p:nvSpPr>
          <p:cNvPr id="4" name="Slide Number Placeholder 3"/>
          <p:cNvSpPr>
            <a:spLocks noGrp="1"/>
          </p:cNvSpPr>
          <p:nvPr>
            <p:ph type="sldNum" sz="quarter" idx="10"/>
          </p:nvPr>
        </p:nvSpPr>
        <p:spPr/>
        <p:txBody>
          <a:bodyPr/>
          <a:lstStyle/>
          <a:p>
            <a:fld id="{FF2C86F2-CF5C-4EF5-96C9-52B7F3D5D249}" type="slidenum">
              <a:rPr lang="en-US" smtClean="0"/>
              <a:t>38</a:t>
            </a:fld>
            <a:endParaRPr lang="en-US"/>
          </a:p>
        </p:txBody>
      </p:sp>
    </p:spTree>
    <p:extLst>
      <p:ext uri="{BB962C8B-B14F-4D97-AF65-F5344CB8AC3E}">
        <p14:creationId xmlns:p14="http://schemas.microsoft.com/office/powerpoint/2010/main" val="2485360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parents that they are the best caregivers.  Parents should practice Skin to Skin care:</a:t>
            </a:r>
            <a:r>
              <a:rPr lang="en-US" baseline="0" dirty="0"/>
              <a:t> aids in brain development, stabilizing vital signs and mood, helps with weight gain.  Remind parents that if an infant isn’t going to be held and interacted with for a measurable amount of time (45 minutes) or until next feeding time,  infant should be allowed to rest until next feed.  Don’t wake and run.  </a:t>
            </a:r>
            <a:endParaRPr lang="en-US" dirty="0"/>
          </a:p>
        </p:txBody>
      </p:sp>
      <p:sp>
        <p:nvSpPr>
          <p:cNvPr id="4" name="Slide Number Placeholder 3"/>
          <p:cNvSpPr>
            <a:spLocks noGrp="1"/>
          </p:cNvSpPr>
          <p:nvPr>
            <p:ph type="sldNum" sz="quarter" idx="10"/>
          </p:nvPr>
        </p:nvSpPr>
        <p:spPr/>
        <p:txBody>
          <a:bodyPr/>
          <a:lstStyle/>
          <a:p>
            <a:fld id="{FF2C86F2-CF5C-4EF5-96C9-52B7F3D5D249}" type="slidenum">
              <a:rPr lang="en-US" smtClean="0"/>
              <a:t>39</a:t>
            </a:fld>
            <a:endParaRPr lang="en-US"/>
          </a:p>
        </p:txBody>
      </p:sp>
    </p:spTree>
    <p:extLst>
      <p:ext uri="{BB962C8B-B14F-4D97-AF65-F5344CB8AC3E}">
        <p14:creationId xmlns:p14="http://schemas.microsoft.com/office/powerpoint/2010/main" val="164644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C2DAE-760C-44CA-BC39-04CC1B21D8BD}" type="slidenum">
              <a:rPr lang="en-US" smtClean="0"/>
              <a:t>6</a:t>
            </a:fld>
            <a:endParaRPr lang="en-US"/>
          </a:p>
        </p:txBody>
      </p:sp>
    </p:spTree>
    <p:extLst>
      <p:ext uri="{BB962C8B-B14F-4D97-AF65-F5344CB8AC3E}">
        <p14:creationId xmlns:p14="http://schemas.microsoft.com/office/powerpoint/2010/main" val="2660249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2C86F2-CF5C-4EF5-96C9-52B7F3D5D249}" type="slidenum">
              <a:rPr lang="en-US" smtClean="0"/>
              <a:t>40</a:t>
            </a:fld>
            <a:endParaRPr lang="en-US"/>
          </a:p>
        </p:txBody>
      </p:sp>
    </p:spTree>
    <p:extLst>
      <p:ext uri="{BB962C8B-B14F-4D97-AF65-F5344CB8AC3E}">
        <p14:creationId xmlns:p14="http://schemas.microsoft.com/office/powerpoint/2010/main" val="2731683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Dietetic gastroenteritis- </a:t>
            </a:r>
            <a:r>
              <a:rPr lang="en-US" dirty="0" err="1"/>
              <a:t>Alimentum</a:t>
            </a:r>
            <a:endParaRPr lang="en-US" dirty="0"/>
          </a:p>
          <a:p>
            <a:r>
              <a:rPr lang="en-US" dirty="0"/>
              <a:t>22 kcal/</a:t>
            </a:r>
            <a:r>
              <a:rPr lang="en-US" dirty="0" err="1"/>
              <a:t>oz</a:t>
            </a:r>
            <a:r>
              <a:rPr lang="en-US" dirty="0"/>
              <a:t> (</a:t>
            </a:r>
            <a:r>
              <a:rPr lang="en-US" dirty="0" err="1"/>
              <a:t>ohio</a:t>
            </a:r>
            <a:r>
              <a:rPr lang="en-US" dirty="0"/>
              <a:t> collaborative)</a:t>
            </a:r>
          </a:p>
        </p:txBody>
      </p:sp>
      <p:sp>
        <p:nvSpPr>
          <p:cNvPr id="4" name="Slide Number Placeholder 3"/>
          <p:cNvSpPr>
            <a:spLocks noGrp="1"/>
          </p:cNvSpPr>
          <p:nvPr>
            <p:ph type="sldNum" sz="quarter" idx="10"/>
          </p:nvPr>
        </p:nvSpPr>
        <p:spPr/>
        <p:txBody>
          <a:bodyPr/>
          <a:lstStyle/>
          <a:p>
            <a:fld id="{5A8C2DAE-760C-44CA-BC39-04CC1B21D8BD}" type="slidenum">
              <a:rPr lang="en-US" smtClean="0"/>
              <a:t>45</a:t>
            </a:fld>
            <a:endParaRPr lang="en-US"/>
          </a:p>
        </p:txBody>
      </p:sp>
    </p:spTree>
    <p:extLst>
      <p:ext uri="{BB962C8B-B14F-4D97-AF65-F5344CB8AC3E}">
        <p14:creationId xmlns:p14="http://schemas.microsoft.com/office/powerpoint/2010/main" val="2908294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p:txBody>
      </p:sp>
      <p:sp>
        <p:nvSpPr>
          <p:cNvPr id="4" name="Slide Number Placeholder 3"/>
          <p:cNvSpPr>
            <a:spLocks noGrp="1"/>
          </p:cNvSpPr>
          <p:nvPr>
            <p:ph type="sldNum" sz="quarter" idx="10"/>
          </p:nvPr>
        </p:nvSpPr>
        <p:spPr/>
        <p:txBody>
          <a:bodyPr/>
          <a:lstStyle/>
          <a:p>
            <a:fld id="{5A8C2DAE-760C-44CA-BC39-04CC1B21D8BD}" type="slidenum">
              <a:rPr lang="en-US" smtClean="0"/>
              <a:t>58</a:t>
            </a:fld>
            <a:endParaRPr lang="en-US"/>
          </a:p>
        </p:txBody>
      </p:sp>
    </p:spTree>
    <p:extLst>
      <p:ext uri="{BB962C8B-B14F-4D97-AF65-F5344CB8AC3E}">
        <p14:creationId xmlns:p14="http://schemas.microsoft.com/office/powerpoint/2010/main" val="12038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C2DAE-760C-44CA-BC39-04CC1B21D8BD}" type="slidenum">
              <a:rPr lang="en-US" smtClean="0"/>
              <a:t>8</a:t>
            </a:fld>
            <a:endParaRPr lang="en-US"/>
          </a:p>
        </p:txBody>
      </p:sp>
    </p:spTree>
    <p:extLst>
      <p:ext uri="{BB962C8B-B14F-4D97-AF65-F5344CB8AC3E}">
        <p14:creationId xmlns:p14="http://schemas.microsoft.com/office/powerpoint/2010/main" val="2530273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inches is </a:t>
            </a:r>
            <a:r>
              <a:rPr lang="en-US" dirty="0">
                <a:effectLst/>
              </a:rPr>
              <a:t>approximately the length of an adult hand</a:t>
            </a:r>
            <a:endParaRPr lang="en-US" dirty="0"/>
          </a:p>
        </p:txBody>
      </p:sp>
      <p:sp>
        <p:nvSpPr>
          <p:cNvPr id="4" name="Slide Number Placeholder 3"/>
          <p:cNvSpPr>
            <a:spLocks noGrp="1"/>
          </p:cNvSpPr>
          <p:nvPr>
            <p:ph type="sldNum" sz="quarter" idx="10"/>
          </p:nvPr>
        </p:nvSpPr>
        <p:spPr/>
        <p:txBody>
          <a:bodyPr/>
          <a:lstStyle/>
          <a:p>
            <a:fld id="{5A8C2DAE-760C-44CA-BC39-04CC1B21D8BD}" type="slidenum">
              <a:rPr lang="en-US" smtClean="0"/>
              <a:t>10</a:t>
            </a:fld>
            <a:endParaRPr lang="en-US"/>
          </a:p>
        </p:txBody>
      </p:sp>
    </p:spTree>
    <p:extLst>
      <p:ext uri="{BB962C8B-B14F-4D97-AF65-F5344CB8AC3E}">
        <p14:creationId xmlns:p14="http://schemas.microsoft.com/office/powerpoint/2010/main" val="46732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Reported in 1-3 </a:t>
            </a:r>
          </a:p>
          <a:p>
            <a:r>
              <a:rPr lang="en-US" dirty="0">
                <a:effectLst/>
              </a:rPr>
              <a:t>Methodology: Qualitative Liquid Chromatography/Tandem Mass Spectrometry</a:t>
            </a:r>
          </a:p>
          <a:p>
            <a:endParaRPr lang="en-US" dirty="0">
              <a:effectLst/>
            </a:endParaRPr>
          </a:p>
          <a:p>
            <a:r>
              <a:rPr lang="en-US" dirty="0">
                <a:effectLst/>
              </a:rPr>
              <a:t>Detection of drugs in umbilical cord tissue is intended to reflect maternal drug use during pregnancy. The pattern and frequency of drug(s) used by the mother cannot be determined by this test. A negative result does not exclude the possibility that a mother used drugs during pregnancy. Detection of drugs in umbilical cord tissue depends on extent of maternal drug use, as well as drug stability, unique characteristics of drug deposition in umbilical cord tissue, and the performance of the analytical method. Drugs administered during labor and delivery may be detected. Detection of drugs in umbilical cord tissue does not insinuate impairment and may not affect outcomes for the infant. Interpretive questions should be directed to the laboratory. Glucuronide metabolites are indicated as -G.</a:t>
            </a:r>
            <a:endParaRPr lang="en-US" dirty="0"/>
          </a:p>
        </p:txBody>
      </p:sp>
      <p:sp>
        <p:nvSpPr>
          <p:cNvPr id="4" name="Slide Number Placeholder 3"/>
          <p:cNvSpPr>
            <a:spLocks noGrp="1"/>
          </p:cNvSpPr>
          <p:nvPr>
            <p:ph type="sldNum" sz="quarter" idx="10"/>
          </p:nvPr>
        </p:nvSpPr>
        <p:spPr/>
        <p:txBody>
          <a:bodyPr/>
          <a:lstStyle/>
          <a:p>
            <a:fld id="{5A8C2DAE-760C-44CA-BC39-04CC1B21D8BD}" type="slidenum">
              <a:rPr lang="en-US" smtClean="0"/>
              <a:t>11</a:t>
            </a:fld>
            <a:endParaRPr lang="en-US"/>
          </a:p>
        </p:txBody>
      </p:sp>
    </p:spTree>
    <p:extLst>
      <p:ext uri="{BB962C8B-B14F-4D97-AF65-F5344CB8AC3E}">
        <p14:creationId xmlns:p14="http://schemas.microsoft.com/office/powerpoint/2010/main" val="14645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Report in 1-4 days</a:t>
            </a:r>
          </a:p>
          <a:p>
            <a:endParaRPr lang="en-US" dirty="0">
              <a:effectLst/>
            </a:endParaRPr>
          </a:p>
          <a:p>
            <a:r>
              <a:rPr lang="en-US" dirty="0">
                <a:effectLst/>
              </a:rPr>
              <a:t>If the specimen screens positive, then Confirmation/Quantitation by LC-MS/MS will be added. Additional charges apply.</a:t>
            </a:r>
            <a:br>
              <a:rPr lang="en-US" dirty="0">
                <a:effectLst/>
              </a:rPr>
            </a:br>
            <a:br>
              <a:rPr lang="en-US" dirty="0">
                <a:effectLst/>
              </a:rPr>
            </a:br>
            <a:r>
              <a:rPr lang="en-US" dirty="0">
                <a:effectLst/>
              </a:rPr>
              <a:t>Unless ARUP is otherwise notified, reflex confirmation testing will be performed in the following order of priority:</a:t>
            </a:r>
            <a:br>
              <a:rPr lang="en-US" dirty="0">
                <a:effectLst/>
              </a:rPr>
            </a:br>
            <a:br>
              <a:rPr lang="en-US" dirty="0">
                <a:effectLst/>
              </a:rPr>
            </a:br>
            <a:r>
              <a:rPr lang="en-US" dirty="0">
                <a:effectLst/>
              </a:rPr>
              <a:t>Amphetamines (0.125 g sample required)</a:t>
            </a:r>
            <a:br>
              <a:rPr lang="en-US" dirty="0">
                <a:effectLst/>
              </a:rPr>
            </a:br>
            <a:r>
              <a:rPr lang="en-US" dirty="0">
                <a:effectLst/>
              </a:rPr>
              <a:t>Cocaine (0.25 g sample required)</a:t>
            </a:r>
            <a:br>
              <a:rPr lang="en-US" dirty="0">
                <a:effectLst/>
              </a:rPr>
            </a:br>
            <a:r>
              <a:rPr lang="en-US" dirty="0">
                <a:effectLst/>
              </a:rPr>
              <a:t>Opiates (0.125 g required)</a:t>
            </a:r>
            <a:br>
              <a:rPr lang="en-US" dirty="0">
                <a:effectLst/>
              </a:rPr>
            </a:br>
            <a:r>
              <a:rPr lang="en-US" dirty="0">
                <a:effectLst/>
              </a:rPr>
              <a:t>Buprenorphine (0.125 g required)</a:t>
            </a:r>
            <a:br>
              <a:rPr lang="en-US" dirty="0">
                <a:effectLst/>
              </a:rPr>
            </a:br>
            <a:r>
              <a:rPr lang="en-US" dirty="0">
                <a:effectLst/>
              </a:rPr>
              <a:t>Marijuana (0.125 g required)</a:t>
            </a:r>
            <a:br>
              <a:rPr lang="en-US" dirty="0">
                <a:effectLst/>
              </a:rPr>
            </a:br>
            <a:r>
              <a:rPr lang="en-US" dirty="0">
                <a:effectLst/>
              </a:rPr>
              <a:t>Benzodiazepines (0.125 g sample required)</a:t>
            </a:r>
            <a:br>
              <a:rPr lang="en-US" dirty="0">
                <a:effectLst/>
              </a:rPr>
            </a:br>
            <a:r>
              <a:rPr lang="en-US" dirty="0">
                <a:effectLst/>
              </a:rPr>
              <a:t>Methadone (0.125 g sample required)</a:t>
            </a:r>
            <a:br>
              <a:rPr lang="en-US" dirty="0">
                <a:effectLst/>
              </a:rPr>
            </a:br>
            <a:r>
              <a:rPr lang="en-US" dirty="0">
                <a:effectLst/>
              </a:rPr>
              <a:t>Phencyclidine - PCP (0.25 g sample required)</a:t>
            </a:r>
            <a:br>
              <a:rPr lang="en-US" dirty="0">
                <a:effectLst/>
              </a:rPr>
            </a:br>
            <a:r>
              <a:rPr lang="en-US" dirty="0">
                <a:effectLst/>
              </a:rPr>
              <a:t>Barbiturates (0.25 g sample required) </a:t>
            </a:r>
            <a:endParaRPr lang="en-US" dirty="0"/>
          </a:p>
        </p:txBody>
      </p:sp>
      <p:sp>
        <p:nvSpPr>
          <p:cNvPr id="4" name="Slide Number Placeholder 3"/>
          <p:cNvSpPr>
            <a:spLocks noGrp="1"/>
          </p:cNvSpPr>
          <p:nvPr>
            <p:ph type="sldNum" sz="quarter" idx="10"/>
          </p:nvPr>
        </p:nvSpPr>
        <p:spPr/>
        <p:txBody>
          <a:bodyPr/>
          <a:lstStyle/>
          <a:p>
            <a:fld id="{5A8C2DAE-760C-44CA-BC39-04CC1B21D8BD}" type="slidenum">
              <a:rPr lang="en-US" smtClean="0"/>
              <a:t>12</a:t>
            </a:fld>
            <a:endParaRPr lang="en-US"/>
          </a:p>
        </p:txBody>
      </p:sp>
    </p:spTree>
    <p:extLst>
      <p:ext uri="{BB962C8B-B14F-4D97-AF65-F5344CB8AC3E}">
        <p14:creationId xmlns:p14="http://schemas.microsoft.com/office/powerpoint/2010/main" val="295247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86F2-CF5C-4EF5-96C9-52B7F3D5D249}" type="slidenum">
              <a:rPr lang="en-US" smtClean="0"/>
              <a:t>27</a:t>
            </a:fld>
            <a:endParaRPr lang="en-US"/>
          </a:p>
        </p:txBody>
      </p:sp>
    </p:spTree>
    <p:extLst>
      <p:ext uri="{BB962C8B-B14F-4D97-AF65-F5344CB8AC3E}">
        <p14:creationId xmlns:p14="http://schemas.microsoft.com/office/powerpoint/2010/main" val="220540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important to take care to protect infant’s hips.  To decrease risk of hip dysplasia, swaddle infants so they have ample room to move legs and feet.  </a:t>
            </a:r>
            <a:endParaRPr lang="en-US" dirty="0"/>
          </a:p>
        </p:txBody>
      </p:sp>
      <p:sp>
        <p:nvSpPr>
          <p:cNvPr id="4" name="Slide Number Placeholder 3"/>
          <p:cNvSpPr>
            <a:spLocks noGrp="1"/>
          </p:cNvSpPr>
          <p:nvPr>
            <p:ph type="sldNum" sz="quarter" idx="10"/>
          </p:nvPr>
        </p:nvSpPr>
        <p:spPr/>
        <p:txBody>
          <a:bodyPr/>
          <a:lstStyle/>
          <a:p>
            <a:fld id="{FF2C86F2-CF5C-4EF5-96C9-52B7F3D5D249}" type="slidenum">
              <a:rPr lang="en-US" smtClean="0"/>
              <a:t>28</a:t>
            </a:fld>
            <a:endParaRPr lang="en-US"/>
          </a:p>
        </p:txBody>
      </p:sp>
    </p:spTree>
    <p:extLst>
      <p:ext uri="{BB962C8B-B14F-4D97-AF65-F5344CB8AC3E}">
        <p14:creationId xmlns:p14="http://schemas.microsoft.com/office/powerpoint/2010/main" val="2553918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86F2-CF5C-4EF5-96C9-52B7F3D5D249}" type="slidenum">
              <a:rPr lang="en-US" smtClean="0"/>
              <a:t>29</a:t>
            </a:fld>
            <a:endParaRPr lang="en-US"/>
          </a:p>
        </p:txBody>
      </p:sp>
    </p:spTree>
    <p:extLst>
      <p:ext uri="{BB962C8B-B14F-4D97-AF65-F5344CB8AC3E}">
        <p14:creationId xmlns:p14="http://schemas.microsoft.com/office/powerpoint/2010/main" val="359463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438402"/>
            <a:ext cx="7086600" cy="1470025"/>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1371600" y="3886200"/>
            <a:ext cx="7086600" cy="1752600"/>
          </a:xfrm>
        </p:spPr>
        <p:txBody>
          <a:bodyPr/>
          <a:lstStyle>
            <a:lvl1pPr marL="0" indent="0" algn="l">
              <a:buNone/>
              <a:defRPr>
                <a:solidFill>
                  <a:schemeClr val="bg2"/>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71600" y="6324602"/>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C52AB188-8542-42D5-90E8-23674E6E5ED5}" type="slidenum">
              <a:rPr lang="en-US" smtClean="0"/>
              <a:t>‹#›</a:t>
            </a:fld>
            <a:endParaRPr lang="en-US" dirty="0"/>
          </a:p>
        </p:txBody>
      </p:sp>
    </p:spTree>
    <p:extLst>
      <p:ext uri="{BB962C8B-B14F-4D97-AF65-F5344CB8AC3E}">
        <p14:creationId xmlns:p14="http://schemas.microsoft.com/office/powerpoint/2010/main" val="53302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solidFill>
                  <a:srgbClr val="E29A0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49886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140200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38400" y="1600200"/>
            <a:ext cx="62484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
        <p:nvSpPr>
          <p:cNvPr id="7" name="Picture Placeholder 6"/>
          <p:cNvSpPr>
            <a:spLocks noGrp="1"/>
          </p:cNvSpPr>
          <p:nvPr>
            <p:ph type="pic" sz="quarter" idx="13"/>
          </p:nvPr>
        </p:nvSpPr>
        <p:spPr>
          <a:xfrm>
            <a:off x="0" y="1600200"/>
            <a:ext cx="2438400" cy="5257800"/>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44229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38400" y="1600200"/>
            <a:ext cx="62484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
        <p:nvSpPr>
          <p:cNvPr id="7" name="Picture Placeholder 6"/>
          <p:cNvSpPr>
            <a:spLocks noGrp="1"/>
          </p:cNvSpPr>
          <p:nvPr>
            <p:ph type="pic" sz="quarter" idx="13"/>
          </p:nvPr>
        </p:nvSpPr>
        <p:spPr>
          <a:xfrm>
            <a:off x="0" y="1600200"/>
            <a:ext cx="2438400" cy="5257800"/>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602292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38400" y="1600200"/>
            <a:ext cx="62484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
        <p:nvSpPr>
          <p:cNvPr id="7" name="Picture Placeholder 6"/>
          <p:cNvSpPr>
            <a:spLocks noGrp="1"/>
          </p:cNvSpPr>
          <p:nvPr>
            <p:ph type="pic" sz="quarter" idx="13"/>
          </p:nvPr>
        </p:nvSpPr>
        <p:spPr>
          <a:xfrm>
            <a:off x="0" y="1600200"/>
            <a:ext cx="2438400" cy="5257800"/>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21105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0980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4012678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38400" y="1600202"/>
            <a:ext cx="62484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
        <p:nvSpPr>
          <p:cNvPr id="7" name="Picture Placeholder 6"/>
          <p:cNvSpPr>
            <a:spLocks noGrp="1"/>
          </p:cNvSpPr>
          <p:nvPr>
            <p:ph type="pic" sz="quarter" idx="13"/>
          </p:nvPr>
        </p:nvSpPr>
        <p:spPr>
          <a:xfrm>
            <a:off x="0" y="1600200"/>
            <a:ext cx="2438400" cy="5257800"/>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2106950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solidFill>
                  <a:srgbClr val="E29A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365576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812734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899818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438402"/>
            <a:ext cx="7086600" cy="1470025"/>
          </a:xfrm>
        </p:spPr>
        <p:txBody>
          <a:bodyPr/>
          <a:lstStyle>
            <a:lvl1pPr algn="r">
              <a:defRPr/>
            </a:lvl1pPr>
          </a:lstStyle>
          <a:p>
            <a:r>
              <a:rPr lang="en-US"/>
              <a:t>Click to edit Master title style</a:t>
            </a:r>
          </a:p>
        </p:txBody>
      </p:sp>
      <p:sp>
        <p:nvSpPr>
          <p:cNvPr id="3" name="Subtitle 2"/>
          <p:cNvSpPr>
            <a:spLocks noGrp="1"/>
          </p:cNvSpPr>
          <p:nvPr>
            <p:ph type="subTitle" idx="1"/>
          </p:nvPr>
        </p:nvSpPr>
        <p:spPr>
          <a:xfrm>
            <a:off x="1371600" y="3886200"/>
            <a:ext cx="7086600" cy="1752600"/>
          </a:xfrm>
        </p:spPr>
        <p:txBody>
          <a:bodyPr/>
          <a:lstStyle>
            <a:lvl1pPr marL="0" indent="0" algn="r">
              <a:buNone/>
              <a:defRPr>
                <a:solidFill>
                  <a:schemeClr val="bg2"/>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71600" y="6324602"/>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C52AB188-8542-42D5-90E8-23674E6E5ED5}" type="slidenum">
              <a:rPr lang="en-US" smtClean="0"/>
              <a:t>‹#›</a:t>
            </a:fld>
            <a:endParaRPr lang="en-US" dirty="0"/>
          </a:p>
        </p:txBody>
      </p:sp>
      <p:pic>
        <p:nvPicPr>
          <p:cNvPr id="7" name="Picture 6" descr="WVU-Medicine-Logo-FINAL-White-Gol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8683" y="457202"/>
            <a:ext cx="6553200" cy="2081817"/>
          </a:xfrm>
          <a:prstGeom prst="rect">
            <a:avLst/>
          </a:prstGeom>
        </p:spPr>
      </p:pic>
    </p:spTree>
    <p:extLst>
      <p:ext uri="{BB962C8B-B14F-4D97-AF65-F5344CB8AC3E}">
        <p14:creationId xmlns:p14="http://schemas.microsoft.com/office/powerpoint/2010/main" val="325945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28950"/>
            <a:ext cx="3008313" cy="933450"/>
          </a:xfrm>
        </p:spPr>
        <p:txBody>
          <a:bodyPr anchor="t" anchorCtr="0"/>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3962402"/>
            <a:ext cx="3008313" cy="2667001"/>
          </a:xfrm>
        </p:spPr>
        <p:txBody>
          <a:bodyPr/>
          <a:lstStyle>
            <a:lvl1pPr marL="0" indent="0">
              <a:buNone/>
              <a:defRPr sz="1400">
                <a:solidFill>
                  <a:srgbClr val="E29A0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617436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476726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09800" y="457200"/>
            <a:ext cx="6477000"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209800" y="53340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815288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491274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254686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solidFill>
                  <a:srgbClr val="E29A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567195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192434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697277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187083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845352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solidFill>
                  <a:srgbClr val="E29A0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97965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96266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15376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60887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solidFill>
                  <a:srgbClr val="E29A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26861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77283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03744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6976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695380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6.jpg"/><Relationship Id="rId5" Type="http://schemas.openxmlformats.org/officeDocument/2006/relationships/slideLayout" Target="../slideLayouts/slideLayout26.xml"/><Relationship Id="rId10" Type="http://schemas.openxmlformats.org/officeDocument/2006/relationships/theme" Target="../theme/theme5.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3200"/>
            <a:ext cx="8229600" cy="1143000"/>
          </a:xfrm>
          <a:prstGeom prst="rect">
            <a:avLst/>
          </a:prstGeom>
        </p:spPr>
        <p:txBody>
          <a:bodyPr vert="horz" lIns="91418" tIns="45709" rIns="91418" bIns="45709" rtlCol="0" anchor="ctr">
            <a:normAutofit/>
          </a:bodyPr>
          <a:lstStyle/>
          <a:p>
            <a:r>
              <a:rPr lang="en-US" dirty="0"/>
              <a:t>Click to edit Master title style</a:t>
            </a:r>
          </a:p>
        </p:txBody>
      </p:sp>
      <p:sp>
        <p:nvSpPr>
          <p:cNvPr id="3" name="Text Placeholder 2"/>
          <p:cNvSpPr>
            <a:spLocks noGrp="1"/>
          </p:cNvSpPr>
          <p:nvPr>
            <p:ph type="body" idx="1"/>
          </p:nvPr>
        </p:nvSpPr>
        <p:spPr>
          <a:xfrm>
            <a:off x="1066800" y="3810002"/>
            <a:ext cx="8229600" cy="2087565"/>
          </a:xfrm>
          <a:prstGeom prst="rect">
            <a:avLst/>
          </a:prstGeom>
        </p:spPr>
        <p:txBody>
          <a:bodyPr vert="horz" lIns="91418" tIns="45709" rIns="91418" bIns="45709"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066800" y="6356352"/>
            <a:ext cx="2895600" cy="365125"/>
          </a:xfrm>
          <a:prstGeom prst="rect">
            <a:avLst/>
          </a:prstGeom>
        </p:spPr>
        <p:txBody>
          <a:bodyPr vert="horz" lIns="91418" tIns="45709" rIns="91418" bIns="45709"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18" tIns="45709" rIns="91418" bIns="45709" rtlCol="0" anchor="ctr"/>
          <a:lstStyle>
            <a:lvl1pPr algn="r">
              <a:defRPr sz="1200">
                <a:solidFill>
                  <a:schemeClr val="bg1"/>
                </a:solidFill>
              </a:defRPr>
            </a:lvl1pPr>
          </a:lstStyle>
          <a:p>
            <a:fld id="{C52AB188-8542-42D5-90E8-23674E6E5ED5}" type="slidenum">
              <a:rPr lang="en-US" smtClean="0"/>
              <a:pPr/>
              <a:t>‹#›</a:t>
            </a:fld>
            <a:endParaRPr lang="en-US" dirty="0"/>
          </a:p>
        </p:txBody>
      </p:sp>
    </p:spTree>
    <p:extLst>
      <p:ext uri="{BB962C8B-B14F-4D97-AF65-F5344CB8AC3E}">
        <p14:creationId xmlns:p14="http://schemas.microsoft.com/office/powerpoint/2010/main" val="3991269101"/>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186" rtl="0" eaLnBrk="1" latinLnBrk="0" hangingPunct="1">
        <a:spcBef>
          <a:spcPct val="0"/>
        </a:spcBef>
        <a:buNone/>
        <a:defRPr sz="3200" kern="1200">
          <a:solidFill>
            <a:schemeClr val="bg1"/>
          </a:solidFill>
          <a:latin typeface="+mj-lt"/>
          <a:ea typeface="+mj-ea"/>
          <a:cs typeface="+mj-cs"/>
        </a:defRPr>
      </a:lvl1pPr>
    </p:titleStyle>
    <p:bodyStyle>
      <a:lvl1pPr marL="0"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1pPr>
      <a:lvl2pPr marL="457092"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2pPr>
      <a:lvl3pPr marL="914187"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3pPr>
      <a:lvl4pPr marL="1371279"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4pPr>
      <a:lvl5pPr marL="1828373"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5pPr>
      <a:lvl6pPr marL="251401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3200"/>
            <a:ext cx="8229600" cy="1143000"/>
          </a:xfrm>
          <a:prstGeom prst="rect">
            <a:avLst/>
          </a:prstGeom>
        </p:spPr>
        <p:txBody>
          <a:bodyPr vert="horz" lIns="91418" tIns="45709" rIns="91418" bIns="45709" rtlCol="0" anchor="ctr">
            <a:normAutofit/>
          </a:bodyPr>
          <a:lstStyle/>
          <a:p>
            <a:r>
              <a:rPr lang="en-US" dirty="0"/>
              <a:t>Click to edit Master title style</a:t>
            </a:r>
          </a:p>
        </p:txBody>
      </p:sp>
      <p:sp>
        <p:nvSpPr>
          <p:cNvPr id="3" name="Text Placeholder 2"/>
          <p:cNvSpPr>
            <a:spLocks noGrp="1"/>
          </p:cNvSpPr>
          <p:nvPr>
            <p:ph type="body" idx="1"/>
          </p:nvPr>
        </p:nvSpPr>
        <p:spPr>
          <a:xfrm>
            <a:off x="1066800" y="3810002"/>
            <a:ext cx="8229600" cy="2087565"/>
          </a:xfrm>
          <a:prstGeom prst="rect">
            <a:avLst/>
          </a:prstGeom>
        </p:spPr>
        <p:txBody>
          <a:bodyPr vert="horz" lIns="91418" tIns="45709" rIns="91418" bIns="45709"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066800" y="6356352"/>
            <a:ext cx="2895600" cy="365125"/>
          </a:xfrm>
          <a:prstGeom prst="rect">
            <a:avLst/>
          </a:prstGeom>
        </p:spPr>
        <p:txBody>
          <a:bodyPr vert="horz" lIns="91418" tIns="45709" rIns="91418" bIns="45709"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18" tIns="45709" rIns="91418" bIns="45709" rtlCol="0" anchor="ctr"/>
          <a:lstStyle>
            <a:lvl1pPr algn="r">
              <a:defRPr sz="1200">
                <a:solidFill>
                  <a:schemeClr val="bg1"/>
                </a:solidFill>
              </a:defRPr>
            </a:lvl1pPr>
          </a:lstStyle>
          <a:p>
            <a:fld id="{C52AB188-8542-42D5-90E8-23674E6E5ED5}" type="slidenum">
              <a:rPr lang="en-US" smtClean="0"/>
              <a:pPr/>
              <a:t>‹#›</a:t>
            </a:fld>
            <a:endParaRPr lang="en-US" dirty="0"/>
          </a:p>
        </p:txBody>
      </p:sp>
    </p:spTree>
    <p:extLst>
      <p:ext uri="{BB962C8B-B14F-4D97-AF65-F5344CB8AC3E}">
        <p14:creationId xmlns:p14="http://schemas.microsoft.com/office/powerpoint/2010/main" val="2594596102"/>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186" rtl="0" eaLnBrk="1" latinLnBrk="0" hangingPunct="1">
        <a:spcBef>
          <a:spcPct val="0"/>
        </a:spcBef>
        <a:buNone/>
        <a:defRPr sz="3200" kern="1200">
          <a:solidFill>
            <a:schemeClr val="bg1"/>
          </a:solidFill>
          <a:latin typeface="+mj-lt"/>
          <a:ea typeface="+mj-ea"/>
          <a:cs typeface="+mj-cs"/>
        </a:defRPr>
      </a:lvl1pPr>
    </p:titleStyle>
    <p:bodyStyle>
      <a:lvl1pPr marL="0"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1pPr>
      <a:lvl2pPr marL="457092"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2pPr>
      <a:lvl3pPr marL="914187"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3pPr>
      <a:lvl4pPr marL="1371279"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4pPr>
      <a:lvl5pPr marL="1828373"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5pPr>
      <a:lvl6pPr marL="251401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029201" y="6248402"/>
            <a:ext cx="2977244"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153400" y="6248402"/>
            <a:ext cx="533400" cy="365125"/>
          </a:xfrm>
          <a:prstGeom prst="rect">
            <a:avLst/>
          </a:prstGeom>
        </p:spPr>
        <p:txBody>
          <a:bodyPr vert="horz" lIns="91440" tIns="45720" rIns="91440" bIns="45720" rtlCol="0" anchor="ctr"/>
          <a:lstStyle>
            <a:lvl1pPr algn="r">
              <a:defRPr sz="1200">
                <a:solidFill>
                  <a:srgbClr val="FFFFFF"/>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185446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708" r:id="rId10"/>
    <p:sldLayoutId id="2147483709" r:id="rId11"/>
    <p:sldLayoutId id="2147483710" r:id="rId12"/>
  </p:sldLayoutIdLst>
  <p:txStyles>
    <p:titleStyle>
      <a:lvl1pPr algn="ctr" defTabSz="457200" rtl="0" eaLnBrk="1" latinLnBrk="0" hangingPunct="1">
        <a:spcBef>
          <a:spcPct val="0"/>
        </a:spcBef>
        <a:buNone/>
        <a:defRPr sz="4000" u="none"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bg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2438400" y="1600202"/>
            <a:ext cx="6248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029201" y="6248402"/>
            <a:ext cx="2977244"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8153400" y="6248402"/>
            <a:ext cx="5334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352564066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00" r:id="rId4"/>
    <p:sldLayoutId id="2147483701" r:id="rId5"/>
    <p:sldLayoutId id="2147483702" r:id="rId6"/>
    <p:sldLayoutId id="2147483703" r:id="rId7"/>
  </p:sldLayoutIdLst>
  <p:txStyles>
    <p:titleStyle>
      <a:lvl1pPr algn="l" defTabSz="457200" rtl="0" eaLnBrk="1" latinLnBrk="0" hangingPunct="1">
        <a:spcBef>
          <a:spcPct val="0"/>
        </a:spcBef>
        <a:spcAft>
          <a:spcPts val="600"/>
        </a:spcAft>
        <a:buNone/>
        <a:defRPr sz="3600" u="none" kern="1200" baseline="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bg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261756" y="6248402"/>
            <a:ext cx="2977244"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391400" y="6248402"/>
            <a:ext cx="1295400" cy="365125"/>
          </a:xfrm>
          <a:prstGeom prst="rect">
            <a:avLst/>
          </a:prstGeom>
        </p:spPr>
        <p:txBody>
          <a:bodyPr vert="horz" lIns="91440" tIns="45720" rIns="91440" bIns="45720" rtlCol="0" anchor="ctr"/>
          <a:lstStyle>
            <a:lvl1pPr algn="r">
              <a:defRPr sz="1200">
                <a:solidFill>
                  <a:srgbClr val="FFFFFF"/>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22256392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ctr" defTabSz="457200" rtl="0" eaLnBrk="1" latinLnBrk="0" hangingPunct="1">
        <a:spcBef>
          <a:spcPct val="0"/>
        </a:spcBef>
        <a:buNone/>
        <a:defRPr sz="4000" u="none"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2"/>
        </a:buClr>
        <a:buFont typeface="Arial"/>
        <a:buChar char="•"/>
        <a:defRPr sz="2800" kern="1200">
          <a:solidFill>
            <a:srgbClr val="FFFFFF"/>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rgbClr val="FFFFFF"/>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rl?sa=i&amp;rct=j&amp;q=&amp;esrc=s&amp;source=images&amp;cd=&amp;cad=rja&amp;uact=8&amp;ved=0ahUKEwjHporo2K_YAhWEQt8KHRG0ATQQjRwIBw&amp;url=https://sites.google.com/site/hookappsychology2a/cognitive-development-by-taylor-boger/piaget-s-stages?tmpl=/system/app/templates/print/&amp;showPrintDialog=1&amp;psig=AOvVaw0FzTI13F2E2DnX0PKIPP2e&amp;ust=1514653013061883"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gusandlula.com/2014/04/whats-happening.html&amp;ei=AeCiVOmkD4qogwSRyYDYCw&amp;bvm=bv.82001339,d.eXY&amp;psig=AFQjCNHn4pvF9iguZHx6i1a5IQtq4pb3AQ&amp;ust=1420046700719265"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source=images&amp;cd=&amp;cad=rja&amp;uact=8&amp;ved=0ahUKEwiL98nAvefQAhWEbSYKHf_eBncQjRwIBw&amp;url=http://www.clipartpanda.com/categories/laughing-smiley-face-clip-art&amp;psig=AFQjCNHjiFC1FZDZ5H0LfjrurK6mBLfPvg&amp;ust=1481385580735475" TargetMode="External"/><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68577"/>
            <a:ext cx="7086600" cy="1470025"/>
          </a:xfrm>
        </p:spPr>
        <p:txBody>
          <a:bodyPr>
            <a:normAutofit fontScale="90000"/>
          </a:bodyPr>
          <a:lstStyle/>
          <a:p>
            <a:r>
              <a:rPr lang="en-US" dirty="0"/>
              <a:t>A Standardized Approach for Treating Infants at Risk for Neonatal Abstinence Syndrome </a:t>
            </a:r>
          </a:p>
        </p:txBody>
      </p:sp>
      <p:sp>
        <p:nvSpPr>
          <p:cNvPr id="3" name="Subtitle 2"/>
          <p:cNvSpPr>
            <a:spLocks noGrp="1"/>
          </p:cNvSpPr>
          <p:nvPr>
            <p:ph type="subTitle" idx="1"/>
          </p:nvPr>
        </p:nvSpPr>
        <p:spPr>
          <a:xfrm>
            <a:off x="152400" y="3886199"/>
            <a:ext cx="7086600" cy="2079623"/>
          </a:xfrm>
        </p:spPr>
        <p:txBody>
          <a:bodyPr/>
          <a:lstStyle/>
          <a:p>
            <a:endParaRPr lang="en-US" dirty="0"/>
          </a:p>
          <a:p>
            <a:endParaRPr lang="en-US" dirty="0"/>
          </a:p>
          <a:p>
            <a:r>
              <a:rPr lang="en-US" dirty="0">
                <a:solidFill>
                  <a:schemeClr val="bg1"/>
                </a:solidFill>
              </a:rPr>
              <a:t>	M. Cody Smith, MD and Casey McCord RN, BSN</a:t>
            </a:r>
          </a:p>
          <a:p>
            <a:r>
              <a:rPr lang="en-US" dirty="0">
                <a:solidFill>
                  <a:schemeClr val="bg1"/>
                </a:solidFill>
              </a:rPr>
              <a:t>	WVU Medicine Children’s Hospital</a:t>
            </a:r>
          </a:p>
          <a:p>
            <a:r>
              <a:rPr lang="en-US" dirty="0">
                <a:solidFill>
                  <a:schemeClr val="bg1"/>
                </a:solidFill>
              </a:rPr>
              <a:t>	Department of Pediatrics</a:t>
            </a:r>
          </a:p>
        </p:txBody>
      </p:sp>
      <p:pic>
        <p:nvPicPr>
          <p:cNvPr id="4" name="Picture 3" descr="image001">
            <a:extLst>
              <a:ext uri="{FF2B5EF4-FFF2-40B4-BE49-F238E27FC236}">
                <a16:creationId xmlns:a16="http://schemas.microsoft.com/office/drawing/2014/main" id="{D277861F-FD1D-46B8-8808-69F1B976B2C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530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Drug Screening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48327"/>
            <a:ext cx="6400800" cy="1794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828800" y="2837041"/>
            <a:ext cx="6400800" cy="3477875"/>
          </a:xfrm>
          <a:prstGeom prst="rect">
            <a:avLst/>
          </a:prstGeom>
        </p:spPr>
        <p:txBody>
          <a:bodyPr wrap="square">
            <a:spAutoFit/>
          </a:bodyPr>
          <a:lstStyle/>
          <a:p>
            <a:pPr marL="285750" indent="-285750">
              <a:buFont typeface="Arial" panose="020B0604020202020204" pitchFamily="34" charset="0"/>
              <a:buChar char="•"/>
            </a:pPr>
            <a:r>
              <a:rPr lang="en-US" sz="2000" dirty="0"/>
              <a:t>Collect: at least 6 inches of umbilical cord.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Specimen Preparation:</a:t>
            </a:r>
          </a:p>
          <a:p>
            <a:pPr marL="742842" lvl="1" indent="-285750">
              <a:buFont typeface="Arial" panose="020B0604020202020204" pitchFamily="34" charset="0"/>
              <a:buChar char="•"/>
            </a:pPr>
            <a:r>
              <a:rPr lang="en-US" sz="2000" dirty="0"/>
              <a:t>Drain and discard any blood.</a:t>
            </a:r>
          </a:p>
          <a:p>
            <a:pPr marL="742842" lvl="1" indent="-285750">
              <a:buFont typeface="Arial" panose="020B0604020202020204" pitchFamily="34" charset="0"/>
              <a:buChar char="•"/>
            </a:pPr>
            <a:r>
              <a:rPr lang="en-US" sz="2000" dirty="0"/>
              <a:t>Rinse the exterior of the cord segment with normal saline or an equivalent.</a:t>
            </a:r>
          </a:p>
          <a:p>
            <a:pPr marL="742842" lvl="1" indent="-285750">
              <a:buFont typeface="Arial" panose="020B0604020202020204" pitchFamily="34" charset="0"/>
              <a:buChar char="•"/>
            </a:pPr>
            <a:r>
              <a:rPr lang="en-US" sz="2000" dirty="0"/>
              <a:t>Pat the specimen dry and place in container for transport.</a:t>
            </a:r>
          </a:p>
          <a:p>
            <a:pPr lvl="1"/>
            <a:endParaRPr lang="en-US" sz="2000" dirty="0"/>
          </a:p>
          <a:p>
            <a:pPr marL="285750" indent="-285750">
              <a:buFont typeface="Arial" panose="020B0604020202020204" pitchFamily="34" charset="0"/>
              <a:buChar char="•"/>
            </a:pPr>
            <a:r>
              <a:rPr lang="en-US" sz="2000" dirty="0"/>
              <a:t>Meconium specimen needs to be a minimum of </a:t>
            </a:r>
            <a:r>
              <a:rPr lang="en-US" sz="2000" b="1" dirty="0"/>
              <a:t>1 gram</a:t>
            </a:r>
            <a:r>
              <a:rPr lang="en-US" sz="2000" dirty="0"/>
              <a:t>, but </a:t>
            </a:r>
            <a:r>
              <a:rPr lang="en-US" sz="2000" b="1" dirty="0"/>
              <a:t>5 grams</a:t>
            </a:r>
            <a:r>
              <a:rPr lang="en-US" sz="2000" dirty="0"/>
              <a:t> is preferable</a:t>
            </a:r>
          </a:p>
        </p:txBody>
      </p:sp>
      <p:pic>
        <p:nvPicPr>
          <p:cNvPr id="8" name="Picture 7" descr="image001">
            <a:extLst>
              <a:ext uri="{FF2B5EF4-FFF2-40B4-BE49-F238E27FC236}">
                <a16:creationId xmlns:a16="http://schemas.microsoft.com/office/drawing/2014/main" id="{CC3F93E7-F1F7-4F4B-9E9C-28BD9D0D0AC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9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Umbilical Cord Sampling</a:t>
            </a:r>
          </a:p>
        </p:txBody>
      </p:sp>
      <p:sp>
        <p:nvSpPr>
          <p:cNvPr id="4" name="Rectangle 3"/>
          <p:cNvSpPr/>
          <p:nvPr/>
        </p:nvSpPr>
        <p:spPr>
          <a:xfrm>
            <a:off x="304800" y="2887682"/>
            <a:ext cx="3048000" cy="4247317"/>
          </a:xfrm>
          <a:prstGeom prst="rect">
            <a:avLst/>
          </a:prstGeom>
        </p:spPr>
        <p:txBody>
          <a:bodyPr wrap="square">
            <a:spAutoFit/>
          </a:bodyPr>
          <a:lstStyle/>
          <a:p>
            <a:pPr marL="285750" indent="-285750">
              <a:buFont typeface="Arial" panose="020B0604020202020204" pitchFamily="34" charset="0"/>
              <a:buChar char="•"/>
            </a:pPr>
            <a:r>
              <a:rPr lang="en-US" dirty="0"/>
              <a:t>ARUP Lab</a:t>
            </a:r>
          </a:p>
          <a:p>
            <a:pPr marL="285750" indent="-285750">
              <a:buFont typeface="Arial" panose="020B0604020202020204" pitchFamily="34" charset="0"/>
              <a:buChar char="•"/>
            </a:pPr>
            <a:r>
              <a:rPr lang="en-US" dirty="0"/>
              <a:t>Ambient: 1 week</a:t>
            </a:r>
          </a:p>
          <a:p>
            <a:pPr marL="285750" indent="-285750">
              <a:buFont typeface="Arial" panose="020B0604020202020204" pitchFamily="34" charset="0"/>
              <a:buChar char="•"/>
            </a:pPr>
            <a:r>
              <a:rPr lang="en-US" dirty="0"/>
              <a:t>Refrigerated: 3 weeks</a:t>
            </a:r>
          </a:p>
          <a:p>
            <a:pPr marL="285750" indent="-285750">
              <a:buFont typeface="Arial" panose="020B0604020202020204" pitchFamily="34" charset="0"/>
              <a:buChar char="•"/>
            </a:pPr>
            <a:r>
              <a:rPr lang="en-US" dirty="0"/>
              <a:t>Frozen: 1 year </a:t>
            </a:r>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r>
              <a:rPr lang="en-US" u="sng" dirty="0"/>
              <a:t>“Drug Detection Panel, Umbilical Cord, </a:t>
            </a:r>
            <a:r>
              <a:rPr lang="en-US" u="sng" dirty="0" err="1"/>
              <a:t>Qual</a:t>
            </a:r>
            <a:r>
              <a:rPr lang="en-US" dirty="0"/>
              <a:t>”:  This test has a charge of :$224. There are </a:t>
            </a:r>
            <a:r>
              <a:rPr lang="en-US" b="1" dirty="0"/>
              <a:t>24 drugs </a:t>
            </a:r>
            <a:r>
              <a:rPr lang="en-US" dirty="0"/>
              <a:t>that are tested, but there is NO quantitative additional testing performed ( no “reflex” testing) </a:t>
            </a:r>
          </a:p>
          <a:p>
            <a:endParaRPr lang="en-US" dirty="0"/>
          </a:p>
        </p:txBody>
      </p:sp>
      <p:pic>
        <p:nvPicPr>
          <p:cNvPr id="6" name="Picture 5" descr="image001">
            <a:extLst>
              <a:ext uri="{FF2B5EF4-FFF2-40B4-BE49-F238E27FC236}">
                <a16:creationId xmlns:a16="http://schemas.microsoft.com/office/drawing/2014/main" id="{0BFB0F5B-929D-4442-8044-CC62B2A7D8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7046C02-3A32-4552-A7F3-A084A1D846B1}"/>
              </a:ext>
            </a:extLst>
          </p:cNvPr>
          <p:cNvPicPr>
            <a:picLocks noChangeAspect="1"/>
          </p:cNvPicPr>
          <p:nvPr/>
        </p:nvPicPr>
        <p:blipFill>
          <a:blip r:embed="rId4"/>
          <a:stretch>
            <a:fillRect/>
          </a:stretch>
        </p:blipFill>
        <p:spPr>
          <a:xfrm>
            <a:off x="3124200" y="800100"/>
            <a:ext cx="5743855" cy="5676900"/>
          </a:xfrm>
          <a:prstGeom prst="rect">
            <a:avLst/>
          </a:prstGeom>
        </p:spPr>
      </p:pic>
    </p:spTree>
    <p:extLst>
      <p:ext uri="{BB962C8B-B14F-4D97-AF65-F5344CB8AC3E}">
        <p14:creationId xmlns:p14="http://schemas.microsoft.com/office/powerpoint/2010/main" val="3190800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Meconium Sampling</a:t>
            </a:r>
          </a:p>
        </p:txBody>
      </p:sp>
      <p:sp>
        <p:nvSpPr>
          <p:cNvPr id="4" name="Rectangle 3"/>
          <p:cNvSpPr/>
          <p:nvPr/>
        </p:nvSpPr>
        <p:spPr>
          <a:xfrm>
            <a:off x="457200" y="3352800"/>
            <a:ext cx="8458200" cy="3139321"/>
          </a:xfrm>
          <a:prstGeom prst="rect">
            <a:avLst/>
          </a:prstGeom>
        </p:spPr>
        <p:txBody>
          <a:bodyPr wrap="square">
            <a:spAutoFit/>
          </a:bodyPr>
          <a:lstStyle/>
          <a:p>
            <a:pPr marL="285750" indent="-285750">
              <a:buFont typeface="Arial" panose="020B0604020202020204" pitchFamily="34" charset="0"/>
              <a:buChar char="•"/>
            </a:pPr>
            <a:r>
              <a:rPr lang="en-US" dirty="0"/>
              <a:t>ARUP Lab</a:t>
            </a:r>
          </a:p>
          <a:p>
            <a:pPr marL="285750" indent="-285750">
              <a:buFont typeface="Arial" panose="020B0604020202020204" pitchFamily="34" charset="0"/>
              <a:buChar char="•"/>
            </a:pPr>
            <a:r>
              <a:rPr lang="en-US" dirty="0"/>
              <a:t>Ambient: 1 week</a:t>
            </a:r>
          </a:p>
          <a:p>
            <a:pPr marL="285750" indent="-285750">
              <a:buFont typeface="Arial" panose="020B0604020202020204" pitchFamily="34" charset="0"/>
              <a:buChar char="•"/>
            </a:pPr>
            <a:r>
              <a:rPr lang="en-US" dirty="0"/>
              <a:t>Refrigerated: 3 months</a:t>
            </a:r>
          </a:p>
          <a:p>
            <a:pPr marL="285750" indent="-285750">
              <a:buFont typeface="Arial" panose="020B0604020202020204" pitchFamily="34" charset="0"/>
              <a:buChar char="•"/>
            </a:pPr>
            <a:r>
              <a:rPr lang="en-US" dirty="0"/>
              <a:t>Frozen: 1 year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t>
            </a:r>
            <a:r>
              <a:rPr lang="en-US" u="sng" dirty="0"/>
              <a:t>Meconium Drugs of Abuse Panel, with Reflex”:</a:t>
            </a:r>
            <a:r>
              <a:rPr lang="en-US" dirty="0"/>
              <a:t>  This  test  has a  charge of : $108. If there are any drugs that are “Positive” then this test will perform the “Quantitative” test  on up to 9 drugs, for an additional charge for each one. (SO, the $108 is the base, but the price could vary depending on the additional testing performed).</a:t>
            </a:r>
          </a:p>
          <a:p>
            <a:endParaRPr lang="en-US" dirty="0"/>
          </a:p>
        </p:txBody>
      </p:sp>
      <p:pic>
        <p:nvPicPr>
          <p:cNvPr id="5" name="Picture 4">
            <a:extLst>
              <a:ext uri="{FF2B5EF4-FFF2-40B4-BE49-F238E27FC236}">
                <a16:creationId xmlns:a16="http://schemas.microsoft.com/office/drawing/2014/main" id="{4BD26656-54D6-4136-8932-790FE7E48F05}"/>
              </a:ext>
            </a:extLst>
          </p:cNvPr>
          <p:cNvPicPr>
            <a:picLocks noChangeAspect="1"/>
          </p:cNvPicPr>
          <p:nvPr/>
        </p:nvPicPr>
        <p:blipFill>
          <a:blip r:embed="rId3"/>
          <a:stretch>
            <a:fillRect/>
          </a:stretch>
        </p:blipFill>
        <p:spPr>
          <a:xfrm>
            <a:off x="1974396" y="800100"/>
            <a:ext cx="6696075" cy="2371725"/>
          </a:xfrm>
          <a:prstGeom prst="rect">
            <a:avLst/>
          </a:prstGeom>
        </p:spPr>
      </p:pic>
      <p:pic>
        <p:nvPicPr>
          <p:cNvPr id="6" name="Picture 5" descr="image001">
            <a:extLst>
              <a:ext uri="{FF2B5EF4-FFF2-40B4-BE49-F238E27FC236}">
                <a16:creationId xmlns:a16="http://schemas.microsoft.com/office/drawing/2014/main" id="{9C7E5B1D-F13B-46FE-B3DB-EBBF7A3BCA5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53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2"/>
            <a:ext cx="7086600" cy="1470025"/>
          </a:xfrm>
        </p:spPr>
        <p:txBody>
          <a:bodyPr/>
          <a:lstStyle/>
          <a:p>
            <a:pPr algn="ctr"/>
            <a:r>
              <a:rPr lang="en-US" dirty="0"/>
              <a:t>Scoring</a:t>
            </a:r>
          </a:p>
        </p:txBody>
      </p:sp>
      <p:sp>
        <p:nvSpPr>
          <p:cNvPr id="3" name="Subtitle 2"/>
          <p:cNvSpPr>
            <a:spLocks noGrp="1"/>
          </p:cNvSpPr>
          <p:nvPr>
            <p:ph type="subTitle" idx="1"/>
          </p:nvPr>
        </p:nvSpPr>
        <p:spPr>
          <a:xfrm>
            <a:off x="152400" y="3886200"/>
            <a:ext cx="7086600" cy="1752600"/>
          </a:xfrm>
        </p:spPr>
        <p:txBody>
          <a:bodyPr/>
          <a:lstStyle/>
          <a:p>
            <a:endParaRPr lang="en-US" dirty="0"/>
          </a:p>
        </p:txBody>
      </p:sp>
      <p:pic>
        <p:nvPicPr>
          <p:cNvPr id="4" name="Picture 3" descr="image001">
            <a:extLst>
              <a:ext uri="{FF2B5EF4-FFF2-40B4-BE49-F238E27FC236}">
                <a16:creationId xmlns:a16="http://schemas.microsoft.com/office/drawing/2014/main" id="{D51BC4DA-AA92-41EF-8758-ABFC0C792A8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34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a:t>
            </a:r>
          </a:p>
        </p:txBody>
      </p:sp>
      <p:sp>
        <p:nvSpPr>
          <p:cNvPr id="3" name="Content Placeholder 2"/>
          <p:cNvSpPr>
            <a:spLocks noGrp="1"/>
          </p:cNvSpPr>
          <p:nvPr>
            <p:ph idx="1"/>
          </p:nvPr>
        </p:nvSpPr>
        <p:spPr/>
        <p:txBody>
          <a:bodyPr/>
          <a:lstStyle/>
          <a:p>
            <a:r>
              <a:rPr lang="en-US" dirty="0"/>
              <a:t>Conducted in person education for all nurses caring for infants at risk of NAS</a:t>
            </a:r>
          </a:p>
          <a:p>
            <a:pPr lvl="1"/>
            <a:r>
              <a:rPr lang="en-US" dirty="0"/>
              <a:t>~ 45 minutes- 1 hour per class</a:t>
            </a:r>
          </a:p>
          <a:p>
            <a:pPr lvl="1"/>
            <a:r>
              <a:rPr lang="en-US" dirty="0"/>
              <a:t>Required attendance through multiple sessions</a:t>
            </a:r>
          </a:p>
          <a:p>
            <a:pPr marL="457200" lvl="1" indent="0">
              <a:buNone/>
            </a:pPr>
            <a:endParaRPr lang="en-US" dirty="0"/>
          </a:p>
          <a:p>
            <a:r>
              <a:rPr lang="en-US" dirty="0"/>
              <a:t>“Inter-Observer Reliability Program”</a:t>
            </a:r>
          </a:p>
          <a:p>
            <a:pPr lvl="1"/>
            <a:r>
              <a:rPr lang="en-US" dirty="0" err="1"/>
              <a:t>NeoAdvances</a:t>
            </a:r>
            <a:r>
              <a:rPr lang="en-US" dirty="0"/>
              <a:t>- Karen D. </a:t>
            </a:r>
            <a:r>
              <a:rPr lang="en-US" dirty="0" err="1"/>
              <a:t>A’Polito</a:t>
            </a:r>
            <a:endParaRPr lang="en-US" dirty="0"/>
          </a:p>
          <a:p>
            <a:pPr marL="457200" lvl="1" indent="0">
              <a:buNone/>
            </a:pPr>
            <a:endParaRPr lang="en-US" dirty="0"/>
          </a:p>
          <a:p>
            <a:pPr marL="457200" lvl="1" indent="0">
              <a:buNone/>
            </a:pPr>
            <a:endParaRPr lang="en-US" dirty="0"/>
          </a:p>
        </p:txBody>
      </p:sp>
      <p:pic>
        <p:nvPicPr>
          <p:cNvPr id="4" name="Picture 3" descr="image001">
            <a:extLst>
              <a:ext uri="{FF2B5EF4-FFF2-40B4-BE49-F238E27FC236}">
                <a16:creationId xmlns:a16="http://schemas.microsoft.com/office/drawing/2014/main" id="{0CACD731-53BE-44D6-BB73-58E06773916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30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a:t>
            </a:r>
          </a:p>
        </p:txBody>
      </p:sp>
      <p:sp>
        <p:nvSpPr>
          <p:cNvPr id="3" name="Content Placeholder 2"/>
          <p:cNvSpPr>
            <a:spLocks noGrp="1"/>
          </p:cNvSpPr>
          <p:nvPr>
            <p:ph idx="1"/>
          </p:nvPr>
        </p:nvSpPr>
        <p:spPr/>
        <p:txBody>
          <a:bodyPr/>
          <a:lstStyle/>
          <a:p>
            <a:r>
              <a:rPr lang="en-US" dirty="0"/>
              <a:t>Infants &gt; 35 weeks gestation</a:t>
            </a:r>
          </a:p>
          <a:p>
            <a:pPr lvl="1"/>
            <a:r>
              <a:rPr lang="en-US" dirty="0"/>
              <a:t>MICC- Scoring should begin within 2 hours of birth </a:t>
            </a:r>
          </a:p>
          <a:p>
            <a:pPr lvl="1"/>
            <a:r>
              <a:rPr lang="en-US" dirty="0"/>
              <a:t>NICU- Scoring should begin within 6 hours of birth</a:t>
            </a:r>
          </a:p>
          <a:p>
            <a:pPr lvl="1"/>
            <a:r>
              <a:rPr lang="en-US" dirty="0"/>
              <a:t>Continued for 5 days minimum</a:t>
            </a:r>
          </a:p>
          <a:p>
            <a:r>
              <a:rPr lang="en-US" dirty="0"/>
              <a:t>Infants &lt; 35 weeks gestation</a:t>
            </a:r>
          </a:p>
          <a:p>
            <a:pPr lvl="1"/>
            <a:r>
              <a:rPr lang="en-US" dirty="0"/>
              <a:t>Scoring initiated only if signs of withdrawal</a:t>
            </a:r>
          </a:p>
          <a:p>
            <a:pPr lvl="1"/>
            <a:r>
              <a:rPr lang="en-US" dirty="0"/>
              <a:t>Follow standard guideline</a:t>
            </a:r>
          </a:p>
        </p:txBody>
      </p:sp>
      <p:pic>
        <p:nvPicPr>
          <p:cNvPr id="4" name="Picture 3" descr="image001">
            <a:extLst>
              <a:ext uri="{FF2B5EF4-FFF2-40B4-BE49-F238E27FC236}">
                <a16:creationId xmlns:a16="http://schemas.microsoft.com/office/drawing/2014/main" id="{FBAEE9C7-9F25-4D8B-A091-0AD61FB16EA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19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001">
            <a:extLst>
              <a:ext uri="{FF2B5EF4-FFF2-40B4-BE49-F238E27FC236}">
                <a16:creationId xmlns:a16="http://schemas.microsoft.com/office/drawing/2014/main" id="{33B0F8DB-3AAD-452B-9C3D-9372004FA70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F21C6600-2538-4F2A-96A5-CA3FCC9879C9}"/>
              </a:ext>
            </a:extLst>
          </p:cNvPr>
          <p:cNvSpPr>
            <a:spLocks noGrp="1"/>
          </p:cNvSpPr>
          <p:nvPr>
            <p:ph type="title"/>
          </p:nvPr>
        </p:nvSpPr>
        <p:spPr/>
        <p:txBody>
          <a:bodyPr/>
          <a:lstStyle/>
          <a:p>
            <a:r>
              <a:rPr lang="en-US" dirty="0"/>
              <a:t>Scoring</a:t>
            </a:r>
          </a:p>
        </p:txBody>
      </p:sp>
      <p:sp>
        <p:nvSpPr>
          <p:cNvPr id="5" name="Content Placeholder 4">
            <a:extLst>
              <a:ext uri="{FF2B5EF4-FFF2-40B4-BE49-F238E27FC236}">
                <a16:creationId xmlns:a16="http://schemas.microsoft.com/office/drawing/2014/main" id="{956B8BD2-91C8-4CA3-9D37-897EBD6D42E6}"/>
              </a:ext>
            </a:extLst>
          </p:cNvPr>
          <p:cNvSpPr>
            <a:spLocks noGrp="1"/>
          </p:cNvSpPr>
          <p:nvPr>
            <p:ph idx="1"/>
          </p:nvPr>
        </p:nvSpPr>
        <p:spPr/>
        <p:txBody>
          <a:bodyPr>
            <a:normAutofit fontScale="77500" lnSpcReduction="20000"/>
          </a:bodyPr>
          <a:lstStyle/>
          <a:p>
            <a:r>
              <a:rPr lang="en-US" dirty="0"/>
              <a:t>There are several standardized scoring systems available that can assist caregivers with both identification and quantification severity of NAS infants (Wiles, Ward, &amp; </a:t>
            </a:r>
            <a:r>
              <a:rPr lang="en-US" dirty="0" err="1"/>
              <a:t>Akinbi</a:t>
            </a:r>
            <a:r>
              <a:rPr lang="en-US" dirty="0"/>
              <a:t>, 2014)</a:t>
            </a:r>
          </a:p>
          <a:p>
            <a:r>
              <a:rPr lang="en-US" dirty="0"/>
              <a:t>Neonatal Abstinence Scoring Tools:</a:t>
            </a:r>
          </a:p>
          <a:p>
            <a:pPr marL="685800" lvl="1">
              <a:buFont typeface="Arial" panose="020B0604020202020204" pitchFamily="34" charset="0"/>
              <a:buChar char="•"/>
            </a:pPr>
            <a:r>
              <a:rPr lang="en-US" dirty="0" err="1"/>
              <a:t>Lipsitz</a:t>
            </a:r>
            <a:r>
              <a:rPr lang="en-US" dirty="0"/>
              <a:t> Tool </a:t>
            </a:r>
          </a:p>
          <a:p>
            <a:pPr marL="685800" lvl="1">
              <a:buFont typeface="Arial" panose="020B0604020202020204" pitchFamily="34" charset="0"/>
              <a:buChar char="•"/>
            </a:pPr>
            <a:r>
              <a:rPr lang="en-US" dirty="0"/>
              <a:t>Neonatal Narcotic Withdrawal Index</a:t>
            </a:r>
          </a:p>
          <a:p>
            <a:pPr marL="685800" lvl="1">
              <a:buFont typeface="Arial" panose="020B0604020202020204" pitchFamily="34" charset="0"/>
              <a:buChar char="•"/>
            </a:pPr>
            <a:r>
              <a:rPr lang="en-US" dirty="0"/>
              <a:t>Neonatal Withdrawal Interventions </a:t>
            </a:r>
          </a:p>
          <a:p>
            <a:pPr marL="685800" lvl="1">
              <a:buFont typeface="Arial" panose="020B0604020202020204" pitchFamily="34" charset="0"/>
              <a:buChar char="•"/>
            </a:pPr>
            <a:r>
              <a:rPr lang="en-US" dirty="0"/>
              <a:t>Finnegan Neonatal Abstinence Score </a:t>
            </a:r>
          </a:p>
          <a:p>
            <a:r>
              <a:rPr lang="en-US" dirty="0"/>
              <a:t>Finnegan Neonatal Abstinence Scoring Tool (FNAST) is a clinical tool developed by Dr. Loretta Finnegan. that contains 21 signs/symptoms to be assessed (</a:t>
            </a:r>
            <a:r>
              <a:rPr lang="en-US" dirty="0" err="1"/>
              <a:t>D'Apolito</a:t>
            </a:r>
            <a:r>
              <a:rPr lang="en-US" dirty="0"/>
              <a:t>, 2010).</a:t>
            </a:r>
          </a:p>
          <a:p>
            <a:r>
              <a:rPr lang="en-US" dirty="0"/>
              <a:t>The most comprehensive tool currently used is the modified    Finnegan </a:t>
            </a:r>
          </a:p>
          <a:p>
            <a:endParaRPr lang="en-US" dirty="0"/>
          </a:p>
        </p:txBody>
      </p:sp>
    </p:spTree>
    <p:extLst>
      <p:ext uri="{BB962C8B-B14F-4D97-AF65-F5344CB8AC3E}">
        <p14:creationId xmlns:p14="http://schemas.microsoft.com/office/powerpoint/2010/main" val="3669727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F363F9-FC45-485E-95B7-549E5DCBA6C1}"/>
              </a:ext>
            </a:extLst>
          </p:cNvPr>
          <p:cNvSpPr>
            <a:spLocks noGrp="1"/>
          </p:cNvSpPr>
          <p:nvPr>
            <p:ph type="title"/>
          </p:nvPr>
        </p:nvSpPr>
        <p:spPr/>
        <p:txBody>
          <a:bodyPr>
            <a:normAutofit fontScale="90000"/>
          </a:bodyPr>
          <a:lstStyle/>
          <a:p>
            <a:r>
              <a:rPr lang="en-US" dirty="0"/>
              <a:t>Challenges for Consistency in Scoring</a:t>
            </a:r>
          </a:p>
        </p:txBody>
      </p:sp>
      <p:sp>
        <p:nvSpPr>
          <p:cNvPr id="6" name="Content Placeholder 5">
            <a:extLst>
              <a:ext uri="{FF2B5EF4-FFF2-40B4-BE49-F238E27FC236}">
                <a16:creationId xmlns:a16="http://schemas.microsoft.com/office/drawing/2014/main" id="{88A71FA4-3488-457E-8D56-CE621DC86D78}"/>
              </a:ext>
            </a:extLst>
          </p:cNvPr>
          <p:cNvSpPr>
            <a:spLocks noGrp="1"/>
          </p:cNvSpPr>
          <p:nvPr>
            <p:ph idx="1"/>
          </p:nvPr>
        </p:nvSpPr>
        <p:spPr/>
        <p:txBody>
          <a:bodyPr/>
          <a:lstStyle/>
          <a:p>
            <a:r>
              <a:rPr lang="en-US" dirty="0"/>
              <a:t>Even though consistent training of staff to utilize assessment tools can increase interrater reliability, scoring with caregivers still remains subjective (Wiles, Ward, &amp; </a:t>
            </a:r>
            <a:r>
              <a:rPr lang="en-US" dirty="0" err="1"/>
              <a:t>Akinbi</a:t>
            </a:r>
            <a:r>
              <a:rPr lang="en-US" dirty="0"/>
              <a:t>, 2014)</a:t>
            </a:r>
          </a:p>
        </p:txBody>
      </p:sp>
      <p:pic>
        <p:nvPicPr>
          <p:cNvPr id="4" name="Picture 3" descr="image001">
            <a:extLst>
              <a:ext uri="{FF2B5EF4-FFF2-40B4-BE49-F238E27FC236}">
                <a16:creationId xmlns:a16="http://schemas.microsoft.com/office/drawing/2014/main" id="{59B79335-5E1C-4519-8EC0-7BC5CC68FE3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23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Scoring Definitions</a:t>
            </a:r>
          </a:p>
        </p:txBody>
      </p:sp>
      <p:sp>
        <p:nvSpPr>
          <p:cNvPr id="3" name="TextBox 2"/>
          <p:cNvSpPr txBox="1"/>
          <p:nvPr/>
        </p:nvSpPr>
        <p:spPr>
          <a:xfrm>
            <a:off x="571500" y="1143000"/>
            <a:ext cx="8001000" cy="5016758"/>
          </a:xfrm>
          <a:prstGeom prst="rect">
            <a:avLst/>
          </a:prstGeom>
          <a:noFill/>
        </p:spPr>
        <p:txBody>
          <a:bodyPr wrap="square" rtlCol="0">
            <a:spAutoFit/>
          </a:bodyPr>
          <a:lstStyle/>
          <a:p>
            <a:r>
              <a:rPr lang="en-US" sz="2000" dirty="0"/>
              <a:t>Crying:</a:t>
            </a:r>
          </a:p>
          <a:p>
            <a:r>
              <a:rPr lang="en-US" sz="2000" dirty="0"/>
              <a:t>Healthy, normal infant is usually able to console themselves within 15 seconds by sucking on hands or fingers. If they continue to cry a caregiver can usually quiet them by holding or rocking unless they are very hungry or in pain.</a:t>
            </a:r>
          </a:p>
          <a:p>
            <a:endParaRPr lang="en-US" sz="2000" dirty="0"/>
          </a:p>
          <a:p>
            <a:r>
              <a:rPr lang="en-US" sz="2000" i="1" dirty="0"/>
              <a:t>Excessive High-pitched</a:t>
            </a:r>
          </a:p>
          <a:p>
            <a:r>
              <a:rPr lang="en-US" sz="2000" dirty="0"/>
              <a:t>Score 2 &amp; 3</a:t>
            </a:r>
          </a:p>
          <a:p>
            <a:endParaRPr lang="en-US" sz="2000" dirty="0"/>
          </a:p>
          <a:p>
            <a:r>
              <a:rPr lang="en-US" sz="2000" dirty="0"/>
              <a:t>When infant can’t stop crying within the 15 second window </a:t>
            </a:r>
            <a:r>
              <a:rPr lang="en-US" sz="2000" u="sng" dirty="0"/>
              <a:t>or </a:t>
            </a:r>
            <a:r>
              <a:rPr lang="en-US" sz="2000" dirty="0"/>
              <a:t>continues to cry intermittently/continuously for up to 5 minutes. Greater than 5 minutes, score a 3.</a:t>
            </a:r>
          </a:p>
          <a:p>
            <a:endParaRPr lang="en-US" sz="2000" dirty="0"/>
          </a:p>
          <a:p>
            <a:r>
              <a:rPr lang="en-US" sz="2000" dirty="0"/>
              <a:t>Pitch can vary with infants, so if cry is high-pitched, but doesn’t have other symptoms, it should not be scored as a 2 or a 3 (Finnegan, 1991).</a:t>
            </a:r>
            <a:endParaRPr lang="en-US" sz="2000" u="sng" dirty="0"/>
          </a:p>
        </p:txBody>
      </p:sp>
    </p:spTree>
    <p:extLst>
      <p:ext uri="{BB962C8B-B14F-4D97-AF65-F5344CB8AC3E}">
        <p14:creationId xmlns:p14="http://schemas.microsoft.com/office/powerpoint/2010/main" val="2668662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Scoring Definitions</a:t>
            </a:r>
          </a:p>
        </p:txBody>
      </p:sp>
      <p:sp>
        <p:nvSpPr>
          <p:cNvPr id="3" name="TextBox 2"/>
          <p:cNvSpPr txBox="1"/>
          <p:nvPr/>
        </p:nvSpPr>
        <p:spPr>
          <a:xfrm>
            <a:off x="457200" y="1417638"/>
            <a:ext cx="8382000" cy="4154984"/>
          </a:xfrm>
          <a:prstGeom prst="rect">
            <a:avLst/>
          </a:prstGeom>
          <a:noFill/>
        </p:spPr>
        <p:txBody>
          <a:bodyPr wrap="square" rtlCol="0">
            <a:spAutoFit/>
          </a:bodyPr>
          <a:lstStyle/>
          <a:p>
            <a:r>
              <a:rPr lang="en-US" sz="2200" dirty="0"/>
              <a:t>Sleep:</a:t>
            </a:r>
          </a:p>
          <a:p>
            <a:r>
              <a:rPr lang="en-US" sz="2200" dirty="0"/>
              <a:t>Defined as the </a:t>
            </a:r>
            <a:r>
              <a:rPr lang="en-US" sz="2200" b="1" dirty="0"/>
              <a:t>longest period of time in a 3 hour period.</a:t>
            </a:r>
          </a:p>
          <a:p>
            <a:endParaRPr lang="en-US" sz="2200" dirty="0"/>
          </a:p>
          <a:p>
            <a:r>
              <a:rPr lang="en-US" sz="2200" dirty="0"/>
              <a:t>Example:</a:t>
            </a:r>
          </a:p>
          <a:p>
            <a:r>
              <a:rPr lang="en-US" sz="2200" dirty="0"/>
              <a:t>Infant sleeps from 1200-1230, goes back to sleep from 1230-1430 and remains awake until 1500.</a:t>
            </a:r>
          </a:p>
          <a:p>
            <a:endParaRPr lang="en-US" sz="2200" dirty="0"/>
          </a:p>
          <a:p>
            <a:r>
              <a:rPr lang="en-US" sz="2200" dirty="0"/>
              <a:t>1200-1230= 30 minutes</a:t>
            </a:r>
          </a:p>
          <a:p>
            <a:r>
              <a:rPr lang="en-US" sz="2200" dirty="0"/>
              <a:t>1230-1400= 90 minutes</a:t>
            </a:r>
          </a:p>
          <a:p>
            <a:endParaRPr lang="en-US" sz="2200" dirty="0"/>
          </a:p>
          <a:p>
            <a:r>
              <a:rPr lang="en-US" sz="2200" dirty="0"/>
              <a:t>Infant would receive a score of 2 ( baby sleeps &lt; 2hours), since longest period of time sleeping was 90 minutes.</a:t>
            </a:r>
          </a:p>
        </p:txBody>
      </p:sp>
    </p:spTree>
    <p:extLst>
      <p:ext uri="{BB962C8B-B14F-4D97-AF65-F5344CB8AC3E}">
        <p14:creationId xmlns:p14="http://schemas.microsoft.com/office/powerpoint/2010/main" val="385839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Our Story to Standardization and Improved Care</a:t>
            </a:r>
          </a:p>
        </p:txBody>
      </p:sp>
      <p:sp>
        <p:nvSpPr>
          <p:cNvPr id="4" name="Title 1"/>
          <p:cNvSpPr>
            <a:spLocks noGrp="1"/>
          </p:cNvSpPr>
          <p:nvPr>
            <p:ph type="title"/>
          </p:nvPr>
        </p:nvSpPr>
        <p:spPr>
          <a:xfrm>
            <a:off x="722314" y="4406902"/>
            <a:ext cx="8421687" cy="1362075"/>
          </a:xfrm>
        </p:spPr>
        <p:txBody>
          <a:bodyPr>
            <a:normAutofit fontScale="90000"/>
          </a:bodyPr>
          <a:lstStyle/>
          <a:p>
            <a:r>
              <a:rPr lang="en-US" dirty="0" err="1"/>
              <a:t>Wvu</a:t>
            </a:r>
            <a:r>
              <a:rPr lang="en-US" dirty="0"/>
              <a:t> medicine Children’s quality Improvement committee for </a:t>
            </a:r>
            <a:r>
              <a:rPr lang="en-US" dirty="0" err="1"/>
              <a:t>nas</a:t>
            </a:r>
            <a:endParaRPr lang="en-US" dirty="0"/>
          </a:p>
        </p:txBody>
      </p:sp>
      <p:pic>
        <p:nvPicPr>
          <p:cNvPr id="5" name="Picture 4" descr="image001">
            <a:extLst>
              <a:ext uri="{FF2B5EF4-FFF2-40B4-BE49-F238E27FC236}">
                <a16:creationId xmlns:a16="http://schemas.microsoft.com/office/drawing/2014/main" id="{2049963C-6373-498C-BFAC-57F69DB090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88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Scoring Definitions</a:t>
            </a:r>
          </a:p>
        </p:txBody>
      </p:sp>
      <p:pic>
        <p:nvPicPr>
          <p:cNvPr id="1028" name="Picture 4" descr="Image result for moro reflex in newbor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290" y="289719"/>
            <a:ext cx="1950509" cy="14628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097358"/>
            <a:ext cx="8229600" cy="6832640"/>
          </a:xfrm>
          <a:prstGeom prst="rect">
            <a:avLst/>
          </a:prstGeom>
          <a:noFill/>
        </p:spPr>
        <p:txBody>
          <a:bodyPr wrap="square" rtlCol="0">
            <a:spAutoFit/>
          </a:bodyPr>
          <a:lstStyle/>
          <a:p>
            <a:endParaRPr lang="en-US" sz="2200" dirty="0"/>
          </a:p>
          <a:p>
            <a:r>
              <a:rPr lang="en-US" sz="2200" dirty="0"/>
              <a:t>Moro reflex:</a:t>
            </a:r>
          </a:p>
          <a:p>
            <a:r>
              <a:rPr lang="en-US" sz="2200" dirty="0"/>
              <a:t>Moro is a normal newborn reflex that evaluates infant’s CNS</a:t>
            </a:r>
          </a:p>
          <a:p>
            <a:endParaRPr lang="en-US" sz="2200" dirty="0"/>
          </a:p>
          <a:p>
            <a:r>
              <a:rPr lang="en-US" sz="2200" i="1" dirty="0"/>
              <a:t>Hyperactive Moro</a:t>
            </a:r>
          </a:p>
          <a:p>
            <a:r>
              <a:rPr lang="en-US" sz="2200" dirty="0"/>
              <a:t>Score  2 </a:t>
            </a:r>
          </a:p>
          <a:p>
            <a:r>
              <a:rPr lang="en-US" sz="2200" dirty="0"/>
              <a:t>Infant with pronounced jitteriness of hands during or at end of Moro reflex. Jitteriness is defined as rhythmic tremors that are symmetrical &amp; involuntary (Finnegan, 1991).</a:t>
            </a:r>
          </a:p>
          <a:p>
            <a:r>
              <a:rPr lang="en-US" sz="2200" dirty="0"/>
              <a:t>** prior to eliciting a Moro reflex, infant should be quiet so jitteriness that may be present is related to withdrawal not agitation (Finnegan, 1991).</a:t>
            </a:r>
          </a:p>
          <a:p>
            <a:endParaRPr lang="en-US" sz="2200" dirty="0"/>
          </a:p>
          <a:p>
            <a:r>
              <a:rPr lang="en-US" sz="2200" dirty="0"/>
              <a:t>Score 3 for infants with both jitteriness &amp; clonus</a:t>
            </a:r>
          </a:p>
          <a:p>
            <a:r>
              <a:rPr lang="en-US" sz="2200" dirty="0"/>
              <a:t>Clonus is defined as repetitive, rhythmic jerks.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26108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Scoring Definitions</a:t>
            </a:r>
          </a:p>
        </p:txBody>
      </p:sp>
      <p:sp>
        <p:nvSpPr>
          <p:cNvPr id="3" name="TextBox 2"/>
          <p:cNvSpPr txBox="1"/>
          <p:nvPr/>
        </p:nvSpPr>
        <p:spPr>
          <a:xfrm>
            <a:off x="457200" y="1219200"/>
            <a:ext cx="8229600" cy="3416320"/>
          </a:xfrm>
          <a:prstGeom prst="rect">
            <a:avLst/>
          </a:prstGeom>
          <a:noFill/>
        </p:spPr>
        <p:txBody>
          <a:bodyPr wrap="square" rtlCol="0">
            <a:spAutoFit/>
          </a:bodyPr>
          <a:lstStyle/>
          <a:p>
            <a:endParaRPr lang="en-US" sz="2200" dirty="0"/>
          </a:p>
          <a:p>
            <a:r>
              <a:rPr lang="en-US" sz="2200" dirty="0"/>
              <a:t>Excoriation: Defined as rub marks on the skin ( chin, knees, elbows, toes or nose)</a:t>
            </a:r>
          </a:p>
          <a:p>
            <a:endParaRPr lang="en-US" sz="2200" dirty="0"/>
          </a:p>
          <a:p>
            <a:r>
              <a:rPr lang="en-US" sz="2200" dirty="0"/>
              <a:t>A reddened diaper area does NOT count as excoriation, but as a result of loose or watery stools which is scored separately</a:t>
            </a:r>
          </a:p>
          <a:p>
            <a:endParaRPr lang="en-US" sz="2200" dirty="0"/>
          </a:p>
          <a:p>
            <a:r>
              <a:rPr lang="en-US" sz="2200" dirty="0"/>
              <a:t>Excoriation should continue to be scored until the rub marks on skin are no longer present</a:t>
            </a:r>
          </a:p>
          <a:p>
            <a:endParaRPr lang="en-US" dirty="0"/>
          </a:p>
        </p:txBody>
      </p:sp>
    </p:spTree>
    <p:extLst>
      <p:ext uri="{BB962C8B-B14F-4D97-AF65-F5344CB8AC3E}">
        <p14:creationId xmlns:p14="http://schemas.microsoft.com/office/powerpoint/2010/main" val="2425909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Scoring Definitions</a:t>
            </a:r>
          </a:p>
        </p:txBody>
      </p:sp>
      <p:sp>
        <p:nvSpPr>
          <p:cNvPr id="3" name="TextBox 2"/>
          <p:cNvSpPr txBox="1"/>
          <p:nvPr/>
        </p:nvSpPr>
        <p:spPr>
          <a:xfrm>
            <a:off x="457200" y="1219200"/>
            <a:ext cx="8229600" cy="5847755"/>
          </a:xfrm>
          <a:prstGeom prst="rect">
            <a:avLst/>
          </a:prstGeom>
          <a:noFill/>
        </p:spPr>
        <p:txBody>
          <a:bodyPr wrap="square" rtlCol="0">
            <a:spAutoFit/>
          </a:bodyPr>
          <a:lstStyle/>
          <a:p>
            <a:r>
              <a:rPr lang="en-US" sz="2000" dirty="0"/>
              <a:t>Frequent yawning: more than 3 times in a testing period</a:t>
            </a:r>
          </a:p>
          <a:p>
            <a:endParaRPr lang="en-US" sz="2000" dirty="0"/>
          </a:p>
          <a:p>
            <a:r>
              <a:rPr lang="en-US" sz="2000" dirty="0"/>
              <a:t>Mottling: Marbled or lacey appearance on the skin</a:t>
            </a:r>
          </a:p>
          <a:p>
            <a:endParaRPr lang="en-US" sz="2000" dirty="0"/>
          </a:p>
          <a:p>
            <a:r>
              <a:rPr lang="en-US" sz="2000" dirty="0"/>
              <a:t>Nasal stuffiness: Noisy respirations related to nasal secretions</a:t>
            </a:r>
          </a:p>
          <a:p>
            <a:endParaRPr lang="en-US" sz="2000" dirty="0"/>
          </a:p>
          <a:p>
            <a:r>
              <a:rPr lang="en-US" sz="2000" dirty="0"/>
              <a:t>Sneezing: more than 3 times within the scoring interval</a:t>
            </a:r>
          </a:p>
          <a:p>
            <a:endParaRPr lang="en-US" sz="2000" dirty="0"/>
          </a:p>
          <a:p>
            <a:r>
              <a:rPr lang="en-US" sz="2000" dirty="0"/>
              <a:t>Nasal flaring: outward spreading of nostril</a:t>
            </a:r>
          </a:p>
          <a:p>
            <a:endParaRPr lang="en-US" sz="2000" dirty="0"/>
          </a:p>
          <a:p>
            <a:r>
              <a:rPr lang="en-US" sz="2000" dirty="0"/>
              <a:t>Respiratory rate: &gt; 60  score 1, &gt; 60 with retractions score 2</a:t>
            </a:r>
          </a:p>
          <a:p>
            <a:endParaRPr lang="en-US" sz="2000" dirty="0"/>
          </a:p>
          <a:p>
            <a:r>
              <a:rPr lang="en-US" sz="2000" dirty="0"/>
              <a:t>Excessive sucking: frantic rooting</a:t>
            </a:r>
          </a:p>
          <a:p>
            <a:endParaRPr lang="en-US" sz="2000" dirty="0"/>
          </a:p>
          <a:p>
            <a:r>
              <a:rPr lang="en-US" sz="2000" dirty="0"/>
              <a:t>Poor feeding: uncoordinated suck/swallow, gulping of formula, or poor intake during feeding</a:t>
            </a:r>
          </a:p>
          <a:p>
            <a:endParaRPr lang="en-US" dirty="0"/>
          </a:p>
          <a:p>
            <a:endParaRPr lang="en-US" dirty="0"/>
          </a:p>
          <a:p>
            <a:endParaRPr lang="en-US" dirty="0"/>
          </a:p>
        </p:txBody>
      </p:sp>
    </p:spTree>
    <p:extLst>
      <p:ext uri="{BB962C8B-B14F-4D97-AF65-F5344CB8AC3E}">
        <p14:creationId xmlns:p14="http://schemas.microsoft.com/office/powerpoint/2010/main" val="3646860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Scoring Definitions</a:t>
            </a:r>
          </a:p>
        </p:txBody>
      </p:sp>
      <p:sp>
        <p:nvSpPr>
          <p:cNvPr id="4" name="TextBox 3"/>
          <p:cNvSpPr txBox="1"/>
          <p:nvPr/>
        </p:nvSpPr>
        <p:spPr>
          <a:xfrm>
            <a:off x="457200" y="1417638"/>
            <a:ext cx="8229600" cy="4339650"/>
          </a:xfrm>
          <a:prstGeom prst="rect">
            <a:avLst/>
          </a:prstGeom>
          <a:noFill/>
        </p:spPr>
        <p:txBody>
          <a:bodyPr wrap="square" rtlCol="0">
            <a:spAutoFit/>
          </a:bodyPr>
          <a:lstStyle/>
          <a:p>
            <a:r>
              <a:rPr lang="en-US" sz="2400" dirty="0"/>
              <a:t>Regurgitation &amp; vomiting: score 2 for regurgitation not associated with burping</a:t>
            </a:r>
          </a:p>
          <a:p>
            <a:endParaRPr lang="en-US" sz="2400" dirty="0"/>
          </a:p>
          <a:p>
            <a:r>
              <a:rPr lang="en-US" sz="2400" dirty="0"/>
              <a:t>Stools: score 2 for loose stools and 3 for any type of stool accompanied by a water ring</a:t>
            </a:r>
          </a:p>
          <a:p>
            <a:endParaRPr lang="en-US" sz="2400" dirty="0"/>
          </a:p>
          <a:p>
            <a:r>
              <a:rPr lang="en-US" sz="2400" dirty="0"/>
              <a:t>Sweating: do not score for sweating if due to overheating (too many blankets or overdressing)</a:t>
            </a:r>
          </a:p>
          <a:p>
            <a:endParaRPr lang="en-US" sz="2400" dirty="0"/>
          </a:p>
          <a:p>
            <a:r>
              <a:rPr lang="en-US" sz="2400" dirty="0"/>
              <a:t>Fever: score a 1 for axillary 37.2-38.3 &amp; score a 2 &gt; 38.4</a:t>
            </a:r>
          </a:p>
          <a:p>
            <a:r>
              <a:rPr lang="en-US" dirty="0"/>
              <a:t>	</a:t>
            </a:r>
          </a:p>
          <a:p>
            <a:r>
              <a:rPr lang="en-US" dirty="0"/>
              <a:t> </a:t>
            </a:r>
          </a:p>
        </p:txBody>
      </p:sp>
    </p:spTree>
    <p:extLst>
      <p:ext uri="{BB962C8B-B14F-4D97-AF65-F5344CB8AC3E}">
        <p14:creationId xmlns:p14="http://schemas.microsoft.com/office/powerpoint/2010/main" val="2288336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Scoring Definitions</a:t>
            </a:r>
          </a:p>
        </p:txBody>
      </p:sp>
      <p:sp>
        <p:nvSpPr>
          <p:cNvPr id="3" name="TextBox 2"/>
          <p:cNvSpPr txBox="1"/>
          <p:nvPr/>
        </p:nvSpPr>
        <p:spPr>
          <a:xfrm>
            <a:off x="457200" y="1417638"/>
            <a:ext cx="8229600" cy="4062651"/>
          </a:xfrm>
          <a:prstGeom prst="rect">
            <a:avLst/>
          </a:prstGeom>
          <a:noFill/>
        </p:spPr>
        <p:txBody>
          <a:bodyPr wrap="square" rtlCol="0">
            <a:spAutoFit/>
          </a:bodyPr>
          <a:lstStyle/>
          <a:p>
            <a:r>
              <a:rPr lang="en-US" sz="2400" dirty="0"/>
              <a:t>Myoclonic Jerks: involuntary spasms or twitching of a muscle. Rarely seen in infants, but would be seen as quick movements of short duration.</a:t>
            </a:r>
          </a:p>
          <a:p>
            <a:endParaRPr lang="en-US" sz="2400" dirty="0"/>
          </a:p>
          <a:p>
            <a:r>
              <a:rPr lang="en-US" sz="2400" dirty="0"/>
              <a:t>Convulsions: seizure activity may be present with CNS irritability in 2 % to 11% of opioid exposed infants (Finnegan, 1991).</a:t>
            </a:r>
          </a:p>
          <a:p>
            <a:endParaRPr lang="en-US" sz="2400" dirty="0"/>
          </a:p>
          <a:p>
            <a:r>
              <a:rPr lang="en-US" sz="2400" dirty="0"/>
              <a:t>Seizures typically occur late, when infants were around 10 days old.</a:t>
            </a:r>
          </a:p>
          <a:p>
            <a:endParaRPr lang="en-US" dirty="0"/>
          </a:p>
        </p:txBody>
      </p:sp>
    </p:spTree>
    <p:extLst>
      <p:ext uri="{BB962C8B-B14F-4D97-AF65-F5344CB8AC3E}">
        <p14:creationId xmlns:p14="http://schemas.microsoft.com/office/powerpoint/2010/main" val="802625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2"/>
            <a:ext cx="7086600" cy="1470025"/>
          </a:xfrm>
        </p:spPr>
        <p:txBody>
          <a:bodyPr/>
          <a:lstStyle/>
          <a:p>
            <a:pPr algn="ctr"/>
            <a:r>
              <a:rPr lang="en-US" dirty="0"/>
              <a:t>Non-Pharmacologic Treatment</a:t>
            </a:r>
          </a:p>
        </p:txBody>
      </p:sp>
      <p:sp>
        <p:nvSpPr>
          <p:cNvPr id="3" name="Subtitle 2"/>
          <p:cNvSpPr>
            <a:spLocks noGrp="1"/>
          </p:cNvSpPr>
          <p:nvPr>
            <p:ph type="subTitle" idx="1"/>
          </p:nvPr>
        </p:nvSpPr>
        <p:spPr>
          <a:xfrm>
            <a:off x="152400" y="3886200"/>
            <a:ext cx="7086600" cy="1752600"/>
          </a:xfrm>
        </p:spPr>
        <p:txBody>
          <a:bodyPr/>
          <a:lstStyle/>
          <a:p>
            <a:endParaRPr lang="en-US" dirty="0"/>
          </a:p>
        </p:txBody>
      </p:sp>
      <p:pic>
        <p:nvPicPr>
          <p:cNvPr id="4" name="Picture 3" descr="image001">
            <a:extLst>
              <a:ext uri="{FF2B5EF4-FFF2-40B4-BE49-F238E27FC236}">
                <a16:creationId xmlns:a16="http://schemas.microsoft.com/office/drawing/2014/main" id="{E8836D4B-5181-4709-ADF9-10A7800BA5F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5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Non-Pharmacological</a:t>
            </a:r>
            <a:br>
              <a:rPr lang="en-US" dirty="0"/>
            </a:br>
            <a:r>
              <a:rPr lang="en-US" dirty="0"/>
              <a:t>Management</a:t>
            </a:r>
          </a:p>
        </p:txBody>
      </p:sp>
      <p:sp>
        <p:nvSpPr>
          <p:cNvPr id="4" name="Content Placeholder 3">
            <a:extLst>
              <a:ext uri="{FF2B5EF4-FFF2-40B4-BE49-F238E27FC236}">
                <a16:creationId xmlns:a16="http://schemas.microsoft.com/office/drawing/2014/main" id="{DC16AA5F-C5C4-4DFC-931D-13BD152FF1A3}"/>
              </a:ext>
            </a:extLst>
          </p:cNvPr>
          <p:cNvSpPr>
            <a:spLocks noGrp="1"/>
          </p:cNvSpPr>
          <p:nvPr>
            <p:ph idx="1"/>
          </p:nvPr>
        </p:nvSpPr>
        <p:spPr>
          <a:xfrm>
            <a:off x="457200" y="1828800"/>
            <a:ext cx="8229600" cy="4297365"/>
          </a:xfrm>
        </p:spPr>
        <p:txBody>
          <a:bodyPr>
            <a:normAutofit fontScale="92500" lnSpcReduction="10000"/>
          </a:bodyPr>
          <a:lstStyle/>
          <a:p>
            <a:r>
              <a:rPr lang="en-US" dirty="0"/>
              <a:t>Non-pharmacologic treatment should begin at first signs of NAS</a:t>
            </a:r>
          </a:p>
          <a:p>
            <a:pPr lvl="1"/>
            <a:r>
              <a:rPr lang="en-US" dirty="0"/>
              <a:t>Swaddling</a:t>
            </a:r>
          </a:p>
          <a:p>
            <a:pPr lvl="1"/>
            <a:r>
              <a:rPr lang="en-US" dirty="0"/>
              <a:t>Positioning</a:t>
            </a:r>
          </a:p>
          <a:p>
            <a:pPr lvl="1"/>
            <a:r>
              <a:rPr lang="en-US" dirty="0"/>
              <a:t>Motion</a:t>
            </a:r>
          </a:p>
          <a:p>
            <a:pPr lvl="1"/>
            <a:r>
              <a:rPr lang="en-US" dirty="0"/>
              <a:t>Handling</a:t>
            </a:r>
          </a:p>
          <a:p>
            <a:pPr lvl="1"/>
            <a:r>
              <a:rPr lang="en-US" dirty="0"/>
              <a:t>Oral Stimulation</a:t>
            </a:r>
          </a:p>
          <a:p>
            <a:pPr lvl="1"/>
            <a:r>
              <a:rPr lang="en-US" dirty="0"/>
              <a:t>Environment &amp; Stimulation</a:t>
            </a:r>
            <a:br>
              <a:rPr lang="en-US" sz="3200" dirty="0"/>
            </a:br>
            <a:br>
              <a:rPr lang="en-US" dirty="0"/>
            </a:br>
            <a:br>
              <a:rPr lang="en-US" dirty="0"/>
            </a:br>
            <a:br>
              <a:rPr lang="en-US" dirty="0"/>
            </a:br>
            <a:endParaRPr lang="en-US" dirty="0"/>
          </a:p>
        </p:txBody>
      </p:sp>
      <p:sp>
        <p:nvSpPr>
          <p:cNvPr id="3" name="Title 1"/>
          <p:cNvSpPr txBox="1">
            <a:spLocks/>
          </p:cNvSpPr>
          <p:nvPr/>
        </p:nvSpPr>
        <p:spPr>
          <a:xfrm>
            <a:off x="2438400" y="228600"/>
            <a:ext cx="6248400" cy="1143000"/>
          </a:xfrm>
          <a:prstGeom prst="rect">
            <a:avLst/>
          </a:prstGeom>
        </p:spPr>
        <p:txBody>
          <a:bodyPr vert="horz" lIns="91440" tIns="45720" rIns="91440" bIns="45720" rtlCol="0" anchor="t" anchorCtr="0">
            <a:normAutofit/>
          </a:bodyPr>
          <a:lstStyle>
            <a:lvl1pPr algn="l" defTabSz="457200" rtl="0" eaLnBrk="1" latinLnBrk="0" hangingPunct="1">
              <a:spcBef>
                <a:spcPct val="0"/>
              </a:spcBef>
              <a:spcAft>
                <a:spcPts val="600"/>
              </a:spcAft>
              <a:buNone/>
              <a:defRPr sz="3600" u="none" kern="1200" baseline="0">
                <a:solidFill>
                  <a:schemeClr val="tx2"/>
                </a:solidFill>
                <a:latin typeface="+mj-lt"/>
                <a:ea typeface="+mj-ea"/>
                <a:cs typeface="+mj-cs"/>
              </a:defRPr>
            </a:lvl1pPr>
          </a:lstStyle>
          <a:p>
            <a:pPr algn="ctr"/>
            <a:endParaRPr lang="en-US" dirty="0"/>
          </a:p>
        </p:txBody>
      </p:sp>
      <p:pic>
        <p:nvPicPr>
          <p:cNvPr id="5" name="Picture 4" descr="image001">
            <a:extLst>
              <a:ext uri="{FF2B5EF4-FFF2-40B4-BE49-F238E27FC236}">
                <a16:creationId xmlns:a16="http://schemas.microsoft.com/office/drawing/2014/main" id="{DD080CE5-9D9A-4CD9-989A-412CBEB2E3B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880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Swaddling</a:t>
            </a:r>
          </a:p>
        </p:txBody>
      </p:sp>
      <p:sp>
        <p:nvSpPr>
          <p:cNvPr id="5" name="Content Placeholder 4"/>
          <p:cNvSpPr>
            <a:spLocks noGrp="1" noChangeArrowheads="1"/>
          </p:cNvSpPr>
          <p:nvPr>
            <p:ph idx="1"/>
          </p:nvPr>
        </p:nvSpPr>
        <p:spPr bwMode="auto">
          <a:xfrm>
            <a:off x="457200" y="1600200"/>
            <a:ext cx="8229600"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lvl="1" eaLnBrk="1" hangingPunct="1">
              <a:buFontTx/>
              <a:buNone/>
            </a:pPr>
            <a:r>
              <a:rPr lang="en-US" altLang="en-US" sz="2200" dirty="0">
                <a:latin typeface="+mn-lt"/>
              </a:rPr>
              <a:t>Drug exposed infants can struggle to do multiple physiologic tasks simultaneously (for example: control their bodies, breathe and suck at the same time.) </a:t>
            </a:r>
          </a:p>
          <a:p>
            <a:pPr lvl="1" eaLnBrk="1" hangingPunct="1">
              <a:buFontTx/>
              <a:buNone/>
            </a:pPr>
            <a:endParaRPr lang="en-US" altLang="en-US" sz="2200" dirty="0">
              <a:latin typeface="+mn-lt"/>
            </a:endParaRPr>
          </a:p>
          <a:p>
            <a:pPr lvl="1" eaLnBrk="1" hangingPunct="1">
              <a:buFontTx/>
              <a:buNone/>
            </a:pPr>
            <a:r>
              <a:rPr lang="en-US" altLang="en-US" sz="2200" dirty="0">
                <a:latin typeface="+mn-lt"/>
              </a:rPr>
              <a:t>If infants are focused on controlling the discomfort in their bodies, they cannot focus on feeding or sleeping. </a:t>
            </a:r>
          </a:p>
          <a:p>
            <a:pPr lvl="1" eaLnBrk="1" hangingPunct="1">
              <a:buFontTx/>
              <a:buNone/>
            </a:pPr>
            <a:endParaRPr lang="en-US" altLang="en-US" sz="2200" dirty="0">
              <a:latin typeface="+mn-lt"/>
            </a:endParaRPr>
          </a:p>
          <a:p>
            <a:pPr lvl="1" eaLnBrk="1" hangingPunct="1">
              <a:buFontTx/>
              <a:buNone/>
            </a:pPr>
            <a:r>
              <a:rPr lang="en-US" altLang="en-US" sz="2200" dirty="0">
                <a:latin typeface="+mn-lt"/>
              </a:rPr>
              <a:t>We cannot eat, sleep or breathe for the infants but we can help control the their bodies for them. </a:t>
            </a:r>
          </a:p>
          <a:p>
            <a:pPr lvl="1" eaLnBrk="1" hangingPunct="1">
              <a:buFontTx/>
              <a:buNone/>
            </a:pPr>
            <a:endParaRPr lang="en-US" altLang="en-US" sz="2200" dirty="0">
              <a:latin typeface="+mn-lt"/>
            </a:endParaRPr>
          </a:p>
          <a:p>
            <a:pPr lvl="1" eaLnBrk="1" hangingPunct="1">
              <a:buFontTx/>
              <a:buNone/>
            </a:pPr>
            <a:r>
              <a:rPr lang="en-US" altLang="en-US" sz="2200" dirty="0">
                <a:latin typeface="+mn-lt"/>
              </a:rPr>
              <a:t>We do that by </a:t>
            </a:r>
            <a:r>
              <a:rPr lang="en-US" altLang="en-US" sz="2200" b="1" dirty="0">
                <a:latin typeface="+mn-lt"/>
              </a:rPr>
              <a:t>swaddling or wrapping</a:t>
            </a:r>
            <a:r>
              <a:rPr lang="en-US" altLang="en-US" sz="2200" dirty="0">
                <a:latin typeface="+mn-lt"/>
              </a:rPr>
              <a:t> them snugly to control their movements and provide comfort. </a:t>
            </a:r>
          </a:p>
        </p:txBody>
      </p:sp>
    </p:spTree>
    <p:extLst>
      <p:ext uri="{BB962C8B-B14F-4D97-AF65-F5344CB8AC3E}">
        <p14:creationId xmlns:p14="http://schemas.microsoft.com/office/powerpoint/2010/main" val="2746047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1219200"/>
            <a:ext cx="88392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marL="342900" indent="-342900" eaLnBrk="1" hangingPunct="1">
              <a:buFontTx/>
              <a:buAutoNum type="arabicPeriod"/>
            </a:pPr>
            <a:r>
              <a:rPr lang="en-US" altLang="en-US" sz="1800" dirty="0">
                <a:latin typeface="+mn-lt"/>
              </a:rPr>
              <a:t>If using a square cloth, fold back one corner creating a straight edge.</a:t>
            </a:r>
          </a:p>
          <a:p>
            <a:pPr eaLnBrk="1" hangingPunct="1"/>
            <a:endParaRPr lang="en-US" altLang="en-US" sz="1800" dirty="0">
              <a:latin typeface="+mn-lt"/>
            </a:endParaRPr>
          </a:p>
          <a:p>
            <a:pPr eaLnBrk="1" hangingPunct="1">
              <a:buFontTx/>
              <a:buNone/>
            </a:pPr>
            <a:r>
              <a:rPr lang="en-US" altLang="en-US" sz="1800" dirty="0">
                <a:latin typeface="+mn-lt"/>
              </a:rPr>
              <a:t>2. Place the baby on the cloth so that the top of the fabric is at shoulder level. If using a rectangular cloth, the baby’s shoulders will be placed at the top of the long side.</a:t>
            </a:r>
          </a:p>
          <a:p>
            <a:pPr eaLnBrk="1" hangingPunct="1">
              <a:buFontTx/>
              <a:buNone/>
            </a:pPr>
            <a:endParaRPr lang="en-US" altLang="en-US" sz="1800" dirty="0">
              <a:latin typeface="+mn-lt"/>
            </a:endParaRPr>
          </a:p>
          <a:p>
            <a:pPr eaLnBrk="1" hangingPunct="1">
              <a:buFontTx/>
              <a:buNone/>
            </a:pPr>
            <a:r>
              <a:rPr lang="en-US" altLang="en-US" sz="1800" dirty="0">
                <a:latin typeface="+mn-lt"/>
              </a:rPr>
              <a:t>3. Bring the left arm down. Wrap the cloth over the arm and chest. Tuck under the right side of the baby.</a:t>
            </a:r>
          </a:p>
          <a:p>
            <a:pPr eaLnBrk="1" hangingPunct="1">
              <a:buFontTx/>
              <a:buNone/>
            </a:pPr>
            <a:endParaRPr lang="en-US" altLang="en-US" sz="1800" dirty="0">
              <a:latin typeface="+mn-lt"/>
            </a:endParaRPr>
          </a:p>
          <a:p>
            <a:pPr eaLnBrk="1" hangingPunct="1">
              <a:buFontTx/>
              <a:buNone/>
            </a:pPr>
            <a:r>
              <a:rPr lang="en-US" altLang="en-US" sz="1800" dirty="0">
                <a:latin typeface="+mn-lt"/>
              </a:rPr>
              <a:t>4. Bring the right arm down and wrap the cloth over the baby’s arm and chest.</a:t>
            </a:r>
          </a:p>
          <a:p>
            <a:pPr eaLnBrk="1" hangingPunct="1">
              <a:buFontTx/>
              <a:buNone/>
            </a:pPr>
            <a:endParaRPr lang="en-US" altLang="en-US" sz="1800" dirty="0">
              <a:latin typeface="+mn-lt"/>
            </a:endParaRPr>
          </a:p>
          <a:p>
            <a:pPr eaLnBrk="1" hangingPunct="1">
              <a:buFontTx/>
              <a:buNone/>
            </a:pPr>
            <a:r>
              <a:rPr lang="en-US" altLang="en-US" sz="1800" dirty="0">
                <a:latin typeface="+mn-lt"/>
              </a:rPr>
              <a:t>5. Tuck the cloth under the left side of the baby. The weight of the baby will hold the cloth firmly in place.</a:t>
            </a:r>
          </a:p>
          <a:p>
            <a:pPr eaLnBrk="1" hangingPunct="1">
              <a:buFontTx/>
              <a:buNone/>
            </a:pPr>
            <a:endParaRPr lang="en-US" altLang="en-US" sz="1800" dirty="0">
              <a:latin typeface="+mn-lt"/>
            </a:endParaRPr>
          </a:p>
          <a:p>
            <a:pPr eaLnBrk="1" hangingPunct="1">
              <a:buFontTx/>
              <a:buNone/>
            </a:pPr>
            <a:r>
              <a:rPr lang="en-US" altLang="en-US" sz="1800" dirty="0">
                <a:latin typeface="+mn-lt"/>
              </a:rPr>
              <a:t>6. Twist or fold the bottom end of the cloth and tuck behind the baby, </a:t>
            </a:r>
            <a:r>
              <a:rPr lang="en-US" altLang="en-US" sz="1800" i="1" dirty="0">
                <a:latin typeface="+mn-lt"/>
              </a:rPr>
              <a:t>ensuring that both legs are bent up and out.</a:t>
            </a:r>
            <a:endParaRPr lang="en-US" altLang="en-US" sz="1800" dirty="0">
              <a:solidFill>
                <a:srgbClr val="18579B"/>
              </a:solidFill>
              <a:latin typeface="+mn-lt"/>
            </a:endParaRPr>
          </a:p>
        </p:txBody>
      </p:sp>
      <p:sp>
        <p:nvSpPr>
          <p:cNvPr id="4" name="Title 1"/>
          <p:cNvSpPr>
            <a:spLocks noGrp="1"/>
          </p:cNvSpPr>
          <p:nvPr>
            <p:ph type="title"/>
          </p:nvPr>
        </p:nvSpPr>
        <p:spPr>
          <a:xfrm>
            <a:off x="152400" y="152400"/>
            <a:ext cx="8534400" cy="1219200"/>
          </a:xfrm>
        </p:spPr>
        <p:txBody>
          <a:bodyPr>
            <a:normAutofit/>
          </a:bodyPr>
          <a:lstStyle/>
          <a:p>
            <a:pPr algn="ctr"/>
            <a:r>
              <a:rPr lang="en-US" sz="3600" dirty="0"/>
              <a:t>Swaddling</a:t>
            </a:r>
          </a:p>
        </p:txBody>
      </p:sp>
    </p:spTree>
    <p:extLst>
      <p:ext uri="{BB962C8B-B14F-4D97-AF65-F5344CB8AC3E}">
        <p14:creationId xmlns:p14="http://schemas.microsoft.com/office/powerpoint/2010/main" val="951790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Swaddling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987550" y="1600200"/>
            <a:ext cx="3352800" cy="386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57300"/>
            <a:ext cx="1835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9626" y="2209800"/>
            <a:ext cx="377174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33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Baseline Data</a:t>
            </a:r>
          </a:p>
        </p:txBody>
      </p:sp>
      <p:sp>
        <p:nvSpPr>
          <p:cNvPr id="3" name="Content Placeholder 2"/>
          <p:cNvSpPr>
            <a:spLocks noGrp="1"/>
          </p:cNvSpPr>
          <p:nvPr>
            <p:ph idx="1"/>
          </p:nvPr>
        </p:nvSpPr>
        <p:spPr>
          <a:xfrm>
            <a:off x="457200" y="1066800"/>
            <a:ext cx="7620000" cy="5105400"/>
          </a:xfrm>
        </p:spPr>
        <p:txBody>
          <a:bodyPr>
            <a:normAutofit fontScale="92500" lnSpcReduction="10000"/>
          </a:bodyPr>
          <a:lstStyle/>
          <a:p>
            <a:r>
              <a:rPr lang="en-US" dirty="0"/>
              <a:t>Timeframe: January 2009- December 2011</a:t>
            </a:r>
          </a:p>
          <a:p>
            <a:r>
              <a:rPr lang="en-US" dirty="0"/>
              <a:t>All infants admitted to WVU Children’s with:</a:t>
            </a:r>
          </a:p>
          <a:p>
            <a:pPr lvl="1"/>
            <a:r>
              <a:rPr lang="en-US" dirty="0"/>
              <a:t>ICD-9 760.7x (Noxious influences affecting fetus or newborn via placenta or breast milk) or</a:t>
            </a:r>
          </a:p>
          <a:p>
            <a:pPr lvl="1"/>
            <a:r>
              <a:rPr lang="en-US" dirty="0"/>
              <a:t>779.5 (Drug withdrawal syndrome in newborns)</a:t>
            </a:r>
          </a:p>
          <a:p>
            <a:endParaRPr lang="en-US" dirty="0"/>
          </a:p>
          <a:p>
            <a:r>
              <a:rPr lang="en-US" dirty="0"/>
              <a:t>358 total infants</a:t>
            </a:r>
          </a:p>
          <a:p>
            <a:pPr lvl="1"/>
            <a:r>
              <a:rPr lang="en-US" dirty="0"/>
              <a:t>129 born &lt; 37 </a:t>
            </a:r>
            <a:r>
              <a:rPr lang="en-US" dirty="0" err="1"/>
              <a:t>wga</a:t>
            </a:r>
            <a:endParaRPr lang="en-US" dirty="0"/>
          </a:p>
          <a:p>
            <a:pPr lvl="1"/>
            <a:r>
              <a:rPr lang="en-US" dirty="0"/>
              <a:t>155 born ≥ 37 </a:t>
            </a:r>
            <a:r>
              <a:rPr lang="en-US" dirty="0" err="1"/>
              <a:t>wga</a:t>
            </a:r>
            <a:r>
              <a:rPr lang="en-US" dirty="0"/>
              <a:t>  </a:t>
            </a:r>
            <a:r>
              <a:rPr lang="en-US" dirty="0" err="1"/>
              <a:t>tx</a:t>
            </a:r>
            <a:r>
              <a:rPr lang="en-US" dirty="0"/>
              <a:t> non-pharmacologically</a:t>
            </a:r>
          </a:p>
          <a:p>
            <a:pPr lvl="1"/>
            <a:r>
              <a:rPr lang="en-US" dirty="0"/>
              <a:t>61 born ≥ 37 </a:t>
            </a:r>
            <a:r>
              <a:rPr lang="en-US" dirty="0" err="1"/>
              <a:t>wga</a:t>
            </a:r>
            <a:r>
              <a:rPr lang="en-US" dirty="0"/>
              <a:t> </a:t>
            </a:r>
            <a:r>
              <a:rPr lang="en-US" dirty="0" err="1"/>
              <a:t>tx</a:t>
            </a:r>
            <a:r>
              <a:rPr lang="en-US" dirty="0"/>
              <a:t> pharmacologically</a:t>
            </a:r>
          </a:p>
          <a:p>
            <a:pPr lvl="1"/>
            <a:endParaRPr lang="en-US" dirty="0"/>
          </a:p>
          <a:p>
            <a:pPr lvl="1"/>
            <a:r>
              <a:rPr lang="en-US" dirty="0"/>
              <a:t>13 term infants excluded due to congenital heart of GI anomaly </a:t>
            </a:r>
          </a:p>
        </p:txBody>
      </p:sp>
      <p:pic>
        <p:nvPicPr>
          <p:cNvPr id="4" name="Picture 3" descr="image001">
            <a:extLst>
              <a:ext uri="{FF2B5EF4-FFF2-40B4-BE49-F238E27FC236}">
                <a16:creationId xmlns:a16="http://schemas.microsoft.com/office/drawing/2014/main" id="{00EE1241-7491-467B-BEC6-770C58FA11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793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Positioning</a:t>
            </a:r>
          </a:p>
        </p:txBody>
      </p:sp>
      <p:sp>
        <p:nvSpPr>
          <p:cNvPr id="3" name="Content Placeholder 2"/>
          <p:cNvSpPr txBox="1">
            <a:spLocks/>
          </p:cNvSpPr>
          <p:nvPr/>
        </p:nvSpPr>
        <p:spPr>
          <a:xfrm>
            <a:off x="457200" y="1417638"/>
            <a:ext cx="8534400" cy="5059362"/>
          </a:xfrm>
          <a:prstGeom prst="rect">
            <a:avLst/>
          </a:prstGeom>
        </p:spPr>
        <p:txBody>
          <a:bodyPr>
            <a:normAutofit fontScale="25000" lnSpcReduction="20000"/>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a:defRPr/>
            </a:pPr>
            <a:endParaRPr lang="en-US" kern="0" dirty="0"/>
          </a:p>
          <a:p>
            <a:pPr lvl="1">
              <a:defRPr/>
            </a:pPr>
            <a:r>
              <a:rPr lang="en-US" sz="8400" kern="0" dirty="0">
                <a:latin typeface="+mn-lt"/>
              </a:rPr>
              <a:t>The C-Position</a:t>
            </a:r>
          </a:p>
          <a:p>
            <a:pPr lvl="2">
              <a:defRPr/>
            </a:pPr>
            <a:r>
              <a:rPr lang="en-US" sz="8400" kern="0" dirty="0">
                <a:latin typeface="+mn-lt"/>
              </a:rPr>
              <a:t>Holding or laying a baby in a “C-position” increases the infant’s sense of control and ability to relax. </a:t>
            </a:r>
          </a:p>
          <a:p>
            <a:pPr lvl="2">
              <a:defRPr/>
            </a:pPr>
            <a:endParaRPr lang="en-US" sz="8400" kern="0" dirty="0">
              <a:latin typeface="+mn-lt"/>
            </a:endParaRPr>
          </a:p>
          <a:p>
            <a:pPr lvl="2">
              <a:defRPr/>
            </a:pPr>
            <a:r>
              <a:rPr lang="en-US" sz="8400" kern="0" dirty="0">
                <a:latin typeface="+mn-lt"/>
              </a:rPr>
              <a:t>Hold the baby firmly and curl the head and legs into a “C”.  In doing so, the baby’s chin is resting near his chest with the arms midline; his back is slightly rounded with legs bent in an upright position. </a:t>
            </a:r>
          </a:p>
          <a:p>
            <a:pPr lvl="2">
              <a:defRPr/>
            </a:pPr>
            <a:endParaRPr lang="en-US" sz="8400" kern="0" dirty="0">
              <a:latin typeface="+mn-lt"/>
            </a:endParaRPr>
          </a:p>
          <a:p>
            <a:pPr lvl="2">
              <a:defRPr/>
            </a:pPr>
            <a:r>
              <a:rPr lang="en-US" sz="8400" kern="0" dirty="0">
                <a:latin typeface="+mn-lt"/>
              </a:rPr>
              <a:t>If he is allowed to stiffen his back, arms or legs, he is increasing his body tone and burning precious calories that he needs to grow.  It is also possible that by holding him close to your body, it is too stimulating for him.</a:t>
            </a:r>
          </a:p>
          <a:p>
            <a:pPr lvl="2">
              <a:defRPr/>
            </a:pPr>
            <a:endParaRPr lang="en-US" sz="8400" kern="0" dirty="0">
              <a:latin typeface="+mn-lt"/>
            </a:endParaRPr>
          </a:p>
          <a:p>
            <a:pPr lvl="2">
              <a:defRPr/>
            </a:pPr>
            <a:r>
              <a:rPr lang="en-US" sz="8400" dirty="0">
                <a:latin typeface="+mn-lt"/>
              </a:rPr>
              <a:t>When laying infant down, use the c-position and contain them on the bed this way until they are calm and fall back asleep.</a:t>
            </a:r>
          </a:p>
          <a:p>
            <a:pPr lvl="2">
              <a:defRPr/>
            </a:pPr>
            <a:endParaRPr lang="en-US" kern="0" dirty="0"/>
          </a:p>
          <a:p>
            <a:pPr marL="914400" lvl="2" indent="0">
              <a:buFontTx/>
              <a:buNone/>
              <a:defRPr/>
            </a:pPr>
            <a:endParaRPr lang="en-US" kern="0" dirty="0">
              <a:solidFill>
                <a:srgbClr val="18579B"/>
              </a:solidFill>
            </a:endParaRPr>
          </a:p>
          <a:p>
            <a:pPr>
              <a:defRPr/>
            </a:pPr>
            <a:endParaRPr lang="en-US" kern="0" dirty="0">
              <a:solidFill>
                <a:srgbClr val="18579B"/>
              </a:solidFill>
            </a:endParaRPr>
          </a:p>
          <a:p>
            <a:pPr>
              <a:defRPr/>
            </a:pPr>
            <a:endParaRPr lang="en-US" kern="0" dirty="0">
              <a:solidFill>
                <a:srgbClr val="18579B"/>
              </a:solidFill>
            </a:endParaRPr>
          </a:p>
          <a:p>
            <a:pPr>
              <a:defRPr/>
            </a:pPr>
            <a:endParaRPr lang="en-US" kern="0" dirty="0">
              <a:solidFill>
                <a:srgbClr val="18579B"/>
              </a:solidFill>
            </a:endParaRPr>
          </a:p>
          <a:p>
            <a:pPr>
              <a:defRPr/>
            </a:pPr>
            <a:endParaRPr lang="en-US" kern="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45091"/>
            <a:ext cx="2673220" cy="165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843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85800" y="1676400"/>
            <a:ext cx="80772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lvl="1" eaLnBrk="1" hangingPunct="1">
              <a:buFontTx/>
              <a:buNone/>
            </a:pPr>
            <a:r>
              <a:rPr lang="en-US" altLang="en-US" sz="2400" dirty="0">
                <a:latin typeface="+mn-lt"/>
              </a:rPr>
              <a:t>Side/stomach position-</a:t>
            </a:r>
          </a:p>
          <a:p>
            <a:pPr lvl="2" eaLnBrk="1" hangingPunct="1">
              <a:buFontTx/>
              <a:buNone/>
            </a:pPr>
            <a:r>
              <a:rPr lang="en-US" altLang="en-US" sz="2400" dirty="0">
                <a:latin typeface="+mn-lt"/>
              </a:rPr>
              <a:t>Place the infant on their left side to assist </a:t>
            </a:r>
          </a:p>
          <a:p>
            <a:pPr lvl="2" eaLnBrk="1" hangingPunct="1">
              <a:buFontTx/>
              <a:buNone/>
            </a:pPr>
            <a:r>
              <a:rPr lang="en-US" altLang="en-US" sz="2400" dirty="0">
                <a:latin typeface="+mn-lt"/>
              </a:rPr>
              <a:t> in digestion </a:t>
            </a:r>
            <a:r>
              <a:rPr lang="en-US" altLang="en-US" sz="2400" u="sng" dirty="0">
                <a:latin typeface="+mn-lt"/>
              </a:rPr>
              <a:t>or</a:t>
            </a:r>
            <a:r>
              <a:rPr lang="en-US" altLang="en-US" sz="2400" dirty="0">
                <a:latin typeface="+mn-lt"/>
              </a:rPr>
              <a:t> on their stomach to provide reassuring support. </a:t>
            </a:r>
          </a:p>
        </p:txBody>
      </p:sp>
      <p:sp>
        <p:nvSpPr>
          <p:cNvPr id="4" name="Rectangle 3"/>
          <p:cNvSpPr>
            <a:spLocks noChangeArrowheads="1"/>
          </p:cNvSpPr>
          <p:nvPr/>
        </p:nvSpPr>
        <p:spPr bwMode="auto">
          <a:xfrm>
            <a:off x="685800" y="4191000"/>
            <a:ext cx="6934200" cy="174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eaLnBrk="1" hangingPunct="1"/>
            <a:r>
              <a:rPr lang="en-US" altLang="en-US" sz="2200" b="1" i="1" dirty="0">
                <a:solidFill>
                  <a:srgbClr val="FF0000"/>
                </a:solidFill>
                <a:latin typeface="+mn-lt"/>
              </a:rPr>
              <a:t>The side/stomach position needs to be monitored at all times.  Infant  must return to BACK to SLEEP once if parents/caregiver are not actively watching infant.</a:t>
            </a:r>
          </a:p>
          <a:p>
            <a:pPr eaLnBrk="1" hangingPunct="1">
              <a:buFontTx/>
              <a:buNone/>
            </a:pPr>
            <a:endParaRPr lang="en-US" altLang="en-US" sz="1600" dirty="0"/>
          </a:p>
        </p:txBody>
      </p:sp>
      <p:sp>
        <p:nvSpPr>
          <p:cNvPr id="5" name="Title 1"/>
          <p:cNvSpPr>
            <a:spLocks noGrp="1"/>
          </p:cNvSpPr>
          <p:nvPr>
            <p:ph type="title"/>
          </p:nvPr>
        </p:nvSpPr>
        <p:spPr>
          <a:xfrm>
            <a:off x="1028700" y="176636"/>
            <a:ext cx="6248400" cy="1143000"/>
          </a:xfrm>
        </p:spPr>
        <p:txBody>
          <a:bodyPr/>
          <a:lstStyle/>
          <a:p>
            <a:pPr algn="ctr"/>
            <a:r>
              <a:rPr lang="en-US" sz="4000" dirty="0"/>
              <a:t>Positioning</a:t>
            </a:r>
          </a:p>
        </p:txBody>
      </p:sp>
    </p:spTree>
    <p:extLst>
      <p:ext uri="{BB962C8B-B14F-4D97-AF65-F5344CB8AC3E}">
        <p14:creationId xmlns:p14="http://schemas.microsoft.com/office/powerpoint/2010/main" val="2346348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1371600"/>
            <a:ext cx="8540809" cy="5105400"/>
          </a:xfrm>
          <a:prstGeom prst="rect">
            <a:avLst/>
          </a:prstGeom>
        </p:spPr>
        <p:txBody>
          <a:bodyPr>
            <a:normAutofit fontScale="25000" lnSpcReduction="20000"/>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lvl="1">
              <a:defRPr/>
            </a:pPr>
            <a:r>
              <a:rPr lang="en-US" sz="8800" kern="0" dirty="0">
                <a:latin typeface="+mn-lt"/>
              </a:rPr>
              <a:t>Swaying </a:t>
            </a:r>
          </a:p>
          <a:p>
            <a:pPr lvl="2">
              <a:defRPr/>
            </a:pPr>
            <a:r>
              <a:rPr lang="en-US" sz="8800" kern="0" dirty="0">
                <a:latin typeface="+mn-lt"/>
              </a:rPr>
              <a:t>A slow, rhythmic swaying following a line from head to toe with the baby swaddled and held firmly in the C-position is calming. </a:t>
            </a:r>
          </a:p>
          <a:p>
            <a:pPr lvl="2">
              <a:defRPr/>
            </a:pPr>
            <a:r>
              <a:rPr lang="en-US" sz="8800" kern="0" dirty="0">
                <a:latin typeface="+mn-lt"/>
              </a:rPr>
              <a:t>Keeping your movements slow and rhythmic will help to relax and settle the infant. </a:t>
            </a:r>
          </a:p>
          <a:p>
            <a:pPr lvl="2">
              <a:defRPr/>
            </a:pPr>
            <a:endParaRPr lang="en-US" sz="8800" kern="0" dirty="0">
              <a:latin typeface="+mn-lt"/>
            </a:endParaRPr>
          </a:p>
          <a:p>
            <a:pPr lvl="1">
              <a:defRPr/>
            </a:pPr>
            <a:r>
              <a:rPr lang="en-US" sz="8800" kern="0" dirty="0">
                <a:latin typeface="+mn-lt"/>
              </a:rPr>
              <a:t>Vertical Rock</a:t>
            </a:r>
          </a:p>
          <a:p>
            <a:pPr lvl="2">
              <a:defRPr/>
            </a:pPr>
            <a:r>
              <a:rPr lang="en-US" sz="8800" kern="0" dirty="0">
                <a:latin typeface="+mn-lt"/>
              </a:rPr>
              <a:t>A head- to-toe movement is soothing to the baby’s neurological system, as is keeping the baby away from your body. </a:t>
            </a:r>
          </a:p>
          <a:p>
            <a:pPr lvl="2">
              <a:defRPr/>
            </a:pPr>
            <a:r>
              <a:rPr lang="en-US" sz="8800" kern="0" dirty="0">
                <a:latin typeface="+mn-lt"/>
              </a:rPr>
              <a:t>When you are holding a baby who is frantic and very hard to calm, you can maintain a C-position hold directly in front of you, with the infant two inches away from your body and facing away. Then slowly and rhythmically move the baby up and down. </a:t>
            </a:r>
          </a:p>
          <a:p>
            <a:pPr lvl="1">
              <a:defRPr/>
            </a:pPr>
            <a:endParaRPr lang="en-US" kern="0" dirty="0">
              <a:solidFill>
                <a:srgbClr val="18579B"/>
              </a:solidFill>
            </a:endParaRPr>
          </a:p>
          <a:p>
            <a:pPr>
              <a:defRPr/>
            </a:pPr>
            <a:endParaRPr lang="en-US" kern="0" dirty="0"/>
          </a:p>
        </p:txBody>
      </p:sp>
      <p:sp>
        <p:nvSpPr>
          <p:cNvPr id="4" name="Title 1"/>
          <p:cNvSpPr>
            <a:spLocks noGrp="1"/>
          </p:cNvSpPr>
          <p:nvPr>
            <p:ph type="title"/>
          </p:nvPr>
        </p:nvSpPr>
        <p:spPr>
          <a:xfrm>
            <a:off x="152400" y="304800"/>
            <a:ext cx="8534400" cy="1066800"/>
          </a:xfrm>
        </p:spPr>
        <p:txBody>
          <a:bodyPr>
            <a:normAutofit/>
          </a:bodyPr>
          <a:lstStyle/>
          <a:p>
            <a:pPr algn="ctr"/>
            <a:r>
              <a:rPr lang="en-US" sz="3600" dirty="0"/>
              <a:t>Motion</a:t>
            </a:r>
          </a:p>
        </p:txBody>
      </p:sp>
    </p:spTree>
    <p:extLst>
      <p:ext uri="{BB962C8B-B14F-4D97-AF65-F5344CB8AC3E}">
        <p14:creationId xmlns:p14="http://schemas.microsoft.com/office/powerpoint/2010/main" val="2682260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1066800"/>
            <a:ext cx="8839200" cy="5486400"/>
          </a:xfrm>
          <a:prstGeom prst="rect">
            <a:avLst/>
          </a:prstGeom>
        </p:spPr>
        <p:txBody>
          <a:bodyPr>
            <a:normAutofit fontScale="25000" lnSpcReduction="20000"/>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a:defRPr/>
            </a:pPr>
            <a:endParaRPr lang="en-US" sz="2900" kern="0" dirty="0">
              <a:latin typeface="+mn-lt"/>
            </a:endParaRPr>
          </a:p>
          <a:p>
            <a:pPr lvl="1">
              <a:defRPr/>
            </a:pPr>
            <a:r>
              <a:rPr lang="en-US" sz="8400" kern="0" dirty="0">
                <a:latin typeface="+mn-lt"/>
              </a:rPr>
              <a:t>Clapping</a:t>
            </a:r>
          </a:p>
          <a:p>
            <a:pPr lvl="2">
              <a:defRPr/>
            </a:pPr>
            <a:r>
              <a:rPr lang="en-US" sz="8400" kern="0" dirty="0">
                <a:latin typeface="+mn-lt"/>
              </a:rPr>
              <a:t>Another technique that can help the baby relax is to clap his diapered and blanketed bottom. By cupping your hand and clapping or patting slowly and rhythmically, you will be able to feel the baby’s muscles relax. </a:t>
            </a:r>
          </a:p>
          <a:p>
            <a:pPr lvl="2">
              <a:defRPr/>
            </a:pPr>
            <a:r>
              <a:rPr lang="en-US" sz="8400" kern="0" dirty="0">
                <a:latin typeface="+mn-lt"/>
              </a:rPr>
              <a:t>This principle can be very soothing for some but can have the opposite effect and cause over-stimulation for hypersensitive infants. </a:t>
            </a:r>
          </a:p>
          <a:p>
            <a:pPr lvl="2">
              <a:defRPr/>
            </a:pPr>
            <a:endParaRPr lang="en-US" sz="8400" kern="0" dirty="0">
              <a:latin typeface="+mn-lt"/>
            </a:endParaRPr>
          </a:p>
          <a:p>
            <a:pPr lvl="1">
              <a:defRPr/>
            </a:pPr>
            <a:r>
              <a:rPr lang="en-US" sz="8400" kern="0" dirty="0">
                <a:latin typeface="+mn-lt"/>
              </a:rPr>
              <a:t>Closeness</a:t>
            </a:r>
          </a:p>
          <a:p>
            <a:pPr lvl="2">
              <a:defRPr/>
            </a:pPr>
            <a:r>
              <a:rPr lang="en-US" sz="8400" kern="0" dirty="0">
                <a:latin typeface="+mn-lt"/>
              </a:rPr>
              <a:t>Hold Close to body</a:t>
            </a:r>
          </a:p>
          <a:p>
            <a:pPr lvl="2">
              <a:defRPr/>
            </a:pPr>
            <a:r>
              <a:rPr lang="en-US" sz="8400" kern="0" dirty="0">
                <a:latin typeface="+mn-lt"/>
              </a:rPr>
              <a:t>May not be calming to others</a:t>
            </a:r>
          </a:p>
          <a:p>
            <a:pPr lvl="2">
              <a:defRPr/>
            </a:pPr>
            <a:endParaRPr lang="en-US" sz="8400" kern="0" dirty="0">
              <a:latin typeface="+mn-lt"/>
            </a:endParaRPr>
          </a:p>
          <a:p>
            <a:pPr lvl="1">
              <a:defRPr/>
            </a:pPr>
            <a:r>
              <a:rPr lang="en-US" sz="8400" kern="0" dirty="0">
                <a:latin typeface="+mn-lt"/>
              </a:rPr>
              <a:t>Containment</a:t>
            </a:r>
          </a:p>
          <a:p>
            <a:pPr lvl="2">
              <a:defRPr/>
            </a:pPr>
            <a:r>
              <a:rPr lang="en-US" sz="8400" kern="0" dirty="0">
                <a:latin typeface="+mn-lt"/>
              </a:rPr>
              <a:t>Use swaddling, or use your hands once the baby is laid in bed for containment. </a:t>
            </a:r>
            <a:endParaRPr lang="en-US" sz="3300" kern="0" dirty="0">
              <a:solidFill>
                <a:srgbClr val="18579B"/>
              </a:solidFill>
            </a:endParaRPr>
          </a:p>
          <a:p>
            <a:pPr>
              <a:defRPr/>
            </a:pPr>
            <a:endParaRPr lang="en-US" kern="0" dirty="0">
              <a:solidFill>
                <a:srgbClr val="18579B"/>
              </a:solidFill>
            </a:endParaRPr>
          </a:p>
          <a:p>
            <a:pPr>
              <a:defRPr/>
            </a:pPr>
            <a:endParaRPr lang="en-US" kern="0" dirty="0">
              <a:solidFill>
                <a:srgbClr val="18579B"/>
              </a:solidFill>
            </a:endParaRPr>
          </a:p>
          <a:p>
            <a:pPr>
              <a:defRPr/>
            </a:pPr>
            <a:endParaRPr lang="en-US" kern="0" dirty="0"/>
          </a:p>
        </p:txBody>
      </p:sp>
      <p:sp>
        <p:nvSpPr>
          <p:cNvPr id="4" name="Title 1"/>
          <p:cNvSpPr>
            <a:spLocks noGrp="1"/>
          </p:cNvSpPr>
          <p:nvPr>
            <p:ph type="title"/>
          </p:nvPr>
        </p:nvSpPr>
        <p:spPr>
          <a:xfrm>
            <a:off x="1905000" y="228600"/>
            <a:ext cx="6248400" cy="1143000"/>
          </a:xfrm>
        </p:spPr>
        <p:txBody>
          <a:bodyPr>
            <a:normAutofit/>
          </a:bodyPr>
          <a:lstStyle/>
          <a:p>
            <a:pPr algn="ctr"/>
            <a:r>
              <a:rPr lang="en-US" sz="3600" dirty="0"/>
              <a:t>Handling</a:t>
            </a:r>
          </a:p>
        </p:txBody>
      </p:sp>
    </p:spTree>
    <p:extLst>
      <p:ext uri="{BB962C8B-B14F-4D97-AF65-F5344CB8AC3E}">
        <p14:creationId xmlns:p14="http://schemas.microsoft.com/office/powerpoint/2010/main" val="2315265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Oral Stimulation</a:t>
            </a:r>
          </a:p>
        </p:txBody>
      </p:sp>
      <p:sp>
        <p:nvSpPr>
          <p:cNvPr id="3" name="Content Placeholder 2"/>
          <p:cNvSpPr txBox="1">
            <a:spLocks/>
          </p:cNvSpPr>
          <p:nvPr/>
        </p:nvSpPr>
        <p:spPr>
          <a:xfrm>
            <a:off x="-152400" y="1219200"/>
            <a:ext cx="9067800" cy="4953000"/>
          </a:xfrm>
          <a:prstGeom prst="rect">
            <a:avLst/>
          </a:prstGeom>
        </p:spPr>
        <p:txBody>
          <a:bodyPr>
            <a:normAutofit/>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lvl="2">
              <a:defRPr/>
            </a:pPr>
            <a:r>
              <a:rPr lang="en-US" sz="2200" kern="0" dirty="0">
                <a:latin typeface="+mn-lt"/>
              </a:rPr>
              <a:t>Sucking naturally produces soothing endorphins.</a:t>
            </a:r>
          </a:p>
          <a:p>
            <a:pPr lvl="2">
              <a:defRPr/>
            </a:pPr>
            <a:r>
              <a:rPr lang="en-US" sz="2200" kern="0" dirty="0">
                <a:latin typeface="+mn-lt"/>
              </a:rPr>
              <a:t>Offer pacifier to calm baby. </a:t>
            </a:r>
          </a:p>
          <a:p>
            <a:pPr lvl="2">
              <a:defRPr/>
            </a:pPr>
            <a:endParaRPr lang="en-US" sz="2200" kern="0" dirty="0">
              <a:latin typeface="+mn-lt"/>
            </a:endParaRPr>
          </a:p>
          <a:p>
            <a:pPr lvl="1">
              <a:defRPr/>
            </a:pPr>
            <a:r>
              <a:rPr lang="en-US" sz="2200" kern="0" dirty="0">
                <a:latin typeface="+mn-lt"/>
              </a:rPr>
              <a:t>Feeding:</a:t>
            </a:r>
          </a:p>
          <a:p>
            <a:pPr lvl="2">
              <a:defRPr/>
            </a:pPr>
            <a:r>
              <a:rPr lang="en-US" sz="2200" kern="0" dirty="0">
                <a:latin typeface="+mn-lt"/>
              </a:rPr>
              <a:t>The key to feeding is to get your baby into a therapeutic hold and relaxed enough to suck. Always feed in a low-stimulus environment--no bright lights, music, noise or other distractions. Make sure the baby is swaddled and held in a C-position.</a:t>
            </a:r>
          </a:p>
          <a:p>
            <a:pPr lvl="2">
              <a:defRPr/>
            </a:pPr>
            <a:endParaRPr lang="en-US" sz="2200" kern="0" dirty="0">
              <a:latin typeface="+mn-lt"/>
            </a:endParaRPr>
          </a:p>
          <a:p>
            <a:pPr lvl="2">
              <a:defRPr/>
            </a:pPr>
            <a:r>
              <a:rPr lang="en-US" sz="2200" kern="0" dirty="0">
                <a:latin typeface="+mn-lt"/>
              </a:rPr>
              <a:t>Too much feeding can cause an upset stomach- please feed as instructed and do not feed just because the baby is crying and apply other techniques to calm baby.</a:t>
            </a:r>
          </a:p>
          <a:p>
            <a:pPr>
              <a:defRPr/>
            </a:pPr>
            <a:endParaRPr lang="en-US" kern="0" dirty="0">
              <a:solidFill>
                <a:srgbClr val="18579B"/>
              </a:solidFill>
            </a:endParaRPr>
          </a:p>
          <a:p>
            <a:pPr>
              <a:defRPr/>
            </a:pPr>
            <a:endParaRPr lang="en-US" kern="0" dirty="0">
              <a:solidFill>
                <a:srgbClr val="18579B"/>
              </a:solidFill>
            </a:endParaRPr>
          </a:p>
          <a:p>
            <a:pPr>
              <a:defRPr/>
            </a:pPr>
            <a:endParaRPr lang="en-US" kern="0" dirty="0"/>
          </a:p>
        </p:txBody>
      </p:sp>
    </p:spTree>
    <p:extLst>
      <p:ext uri="{BB962C8B-B14F-4D97-AF65-F5344CB8AC3E}">
        <p14:creationId xmlns:p14="http://schemas.microsoft.com/office/powerpoint/2010/main" val="4072135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733800"/>
            <a:ext cx="7848600" cy="2148280"/>
          </a:xfrm>
          <a:prstGeom prst="rect">
            <a:avLst/>
          </a:prstGeom>
        </p:spPr>
        <p:txBody>
          <a:bodyPr wrap="square">
            <a:spAutoFit/>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lvl="1">
              <a:defRPr/>
            </a:pPr>
            <a:r>
              <a:rPr lang="en-US" sz="2200" kern="0" dirty="0"/>
              <a:t>Babies withdrawing from opiates often suck frantically making it difficult for them to take in enough formula because their suck may be also disorganized.</a:t>
            </a:r>
          </a:p>
          <a:p>
            <a:pPr lvl="1">
              <a:defRPr/>
            </a:pPr>
            <a:endParaRPr lang="en-US" sz="1600" kern="0" dirty="0"/>
          </a:p>
          <a:p>
            <a:pPr lvl="1">
              <a:defRPr/>
            </a:pPr>
            <a:r>
              <a:rPr lang="en-US" sz="2200" kern="0" dirty="0"/>
              <a:t>There stress levels may be so high that they simply cannot organize an effective suck without help.</a:t>
            </a:r>
          </a:p>
        </p:txBody>
      </p:sp>
      <p:pic>
        <p:nvPicPr>
          <p:cNvPr id="5" name="Picture 4" descr="http://3.bp.blogspot.com/-xzupQIzkwDc/Uztx3ZyXIjI/AAAAAAAALJg/QO13dUvxORA/s1600/wubbanub.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9900" y="1334278"/>
            <a:ext cx="33528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685800" y="304800"/>
            <a:ext cx="8001000" cy="1066800"/>
          </a:xfrm>
        </p:spPr>
        <p:txBody>
          <a:bodyPr>
            <a:normAutofit/>
          </a:bodyPr>
          <a:lstStyle/>
          <a:p>
            <a:pPr algn="ctr"/>
            <a:r>
              <a:rPr lang="en-US" sz="3600" dirty="0"/>
              <a:t>Oral Stimulation</a:t>
            </a:r>
          </a:p>
        </p:txBody>
      </p:sp>
    </p:spTree>
    <p:extLst>
      <p:ext uri="{BB962C8B-B14F-4D97-AF65-F5344CB8AC3E}">
        <p14:creationId xmlns:p14="http://schemas.microsoft.com/office/powerpoint/2010/main" val="3201260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12838"/>
          </a:xfrm>
        </p:spPr>
        <p:txBody>
          <a:bodyPr>
            <a:noAutofit/>
          </a:bodyPr>
          <a:lstStyle/>
          <a:p>
            <a:pPr algn="ctr"/>
            <a:r>
              <a:rPr lang="en-US" sz="3600" dirty="0"/>
              <a:t>Environment &amp; Stimulation</a:t>
            </a:r>
          </a:p>
        </p:txBody>
      </p:sp>
      <p:sp>
        <p:nvSpPr>
          <p:cNvPr id="3" name="Content Placeholder 2"/>
          <p:cNvSpPr txBox="1">
            <a:spLocks/>
          </p:cNvSpPr>
          <p:nvPr/>
        </p:nvSpPr>
        <p:spPr>
          <a:xfrm>
            <a:off x="0" y="1600200"/>
            <a:ext cx="8526463" cy="4572000"/>
          </a:xfrm>
          <a:prstGeom prst="rect">
            <a:avLst/>
          </a:prstGeom>
        </p:spPr>
        <p:txBody>
          <a:bodyPr>
            <a:normAutofit fontScale="25000" lnSpcReduction="20000"/>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a:defRPr/>
            </a:pPr>
            <a:endParaRPr lang="en-US" sz="1800" kern="0" dirty="0">
              <a:latin typeface="+mn-lt"/>
            </a:endParaRPr>
          </a:p>
          <a:p>
            <a:pPr lvl="1">
              <a:defRPr/>
            </a:pPr>
            <a:r>
              <a:rPr lang="en-US" sz="11200" kern="0" dirty="0">
                <a:latin typeface="+mn-lt"/>
              </a:rPr>
              <a:t>Controlling the Environment:</a:t>
            </a:r>
          </a:p>
          <a:p>
            <a:pPr lvl="1">
              <a:defRPr/>
            </a:pPr>
            <a:endParaRPr lang="en-US" sz="9600" kern="0" dirty="0">
              <a:latin typeface="+mn-lt"/>
            </a:endParaRPr>
          </a:p>
          <a:p>
            <a:pPr marL="1200150" lvl="2" indent="-285750">
              <a:buFont typeface="Arial" panose="020B0604020202020204" pitchFamily="34" charset="0"/>
              <a:buChar char="•"/>
              <a:defRPr/>
            </a:pPr>
            <a:r>
              <a:rPr lang="en-US" sz="9600" kern="0" dirty="0">
                <a:latin typeface="+mn-lt"/>
              </a:rPr>
              <a:t>To maximize other basic principles, limit the number of caregivers and offer a calm surrounding. </a:t>
            </a:r>
          </a:p>
          <a:p>
            <a:pPr marL="1200150" lvl="2" indent="-285750">
              <a:buFont typeface="Arial" panose="020B0604020202020204" pitchFamily="34" charset="0"/>
              <a:buChar char="•"/>
              <a:defRPr/>
            </a:pPr>
            <a:r>
              <a:rPr lang="en-US" sz="9600" kern="0" dirty="0">
                <a:latin typeface="+mn-lt"/>
              </a:rPr>
              <a:t>Loud noises increase their distress. It is best to turn down TVs and music and to limit loud voices surrounding the baby.</a:t>
            </a:r>
          </a:p>
          <a:p>
            <a:pPr marL="1200150" lvl="2" indent="-285750">
              <a:buFont typeface="Arial" panose="020B0604020202020204" pitchFamily="34" charset="0"/>
              <a:buChar char="•"/>
              <a:defRPr/>
            </a:pPr>
            <a:r>
              <a:rPr lang="en-US" sz="9600" kern="0" dirty="0">
                <a:latin typeface="+mn-lt"/>
              </a:rPr>
              <a:t>Also, during the first weeks of withdrawal, overhead lights may be over stimulating. </a:t>
            </a:r>
          </a:p>
          <a:p>
            <a:pPr marL="1200150" lvl="2" indent="-285750">
              <a:buFont typeface="Arial" panose="020B0604020202020204" pitchFamily="34" charset="0"/>
              <a:buChar char="•"/>
              <a:defRPr/>
            </a:pPr>
            <a:r>
              <a:rPr lang="en-US" sz="9600" kern="0" dirty="0">
                <a:latin typeface="+mn-lt"/>
              </a:rPr>
              <a:t> Routine is very important. </a:t>
            </a:r>
          </a:p>
          <a:p>
            <a:pPr marL="1200150" lvl="2" indent="-285750">
              <a:buFont typeface="Arial" panose="020B0604020202020204" pitchFamily="34" charset="0"/>
              <a:buChar char="•"/>
              <a:defRPr/>
            </a:pPr>
            <a:r>
              <a:rPr lang="en-US" sz="9600" kern="0" dirty="0">
                <a:latin typeface="+mn-lt"/>
              </a:rPr>
              <a:t>The baby will respond more positively when caregivers use soft voices and speak and move slowly. </a:t>
            </a:r>
          </a:p>
          <a:p>
            <a:pPr>
              <a:defRPr/>
            </a:pPr>
            <a:endParaRPr lang="en-US" kern="0" dirty="0">
              <a:solidFill>
                <a:srgbClr val="18579B"/>
              </a:solidFill>
            </a:endParaRPr>
          </a:p>
          <a:p>
            <a:pPr>
              <a:defRPr/>
            </a:pPr>
            <a:endParaRPr lang="en-US" kern="0" dirty="0"/>
          </a:p>
        </p:txBody>
      </p:sp>
    </p:spTree>
    <p:extLst>
      <p:ext uri="{BB962C8B-B14F-4D97-AF65-F5344CB8AC3E}">
        <p14:creationId xmlns:p14="http://schemas.microsoft.com/office/powerpoint/2010/main" val="2411636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Autofit/>
          </a:bodyPr>
          <a:lstStyle/>
          <a:p>
            <a:pPr algn="ctr"/>
            <a:r>
              <a:rPr lang="en-US" sz="3600" dirty="0"/>
              <a:t>Environment &amp; Stimulation</a:t>
            </a:r>
          </a:p>
        </p:txBody>
      </p:sp>
      <p:sp>
        <p:nvSpPr>
          <p:cNvPr id="3" name="Content Placeholder 2"/>
          <p:cNvSpPr txBox="1">
            <a:spLocks/>
          </p:cNvSpPr>
          <p:nvPr/>
        </p:nvSpPr>
        <p:spPr>
          <a:xfrm>
            <a:off x="-381000" y="1676400"/>
            <a:ext cx="8839200" cy="4625182"/>
          </a:xfrm>
          <a:prstGeom prst="rect">
            <a:avLst/>
          </a:prstGeom>
        </p:spPr>
        <p:txBody>
          <a:bodyPr>
            <a:noAutofit/>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lvl="2">
              <a:defRPr/>
            </a:pPr>
            <a:r>
              <a:rPr lang="en-US" sz="2200" kern="0" dirty="0">
                <a:latin typeface="+mn-lt"/>
              </a:rPr>
              <a:t>A drug exposed infant needs to have stimulation introduced in small doses and on a schedule dictated by his individual ability to adjust.</a:t>
            </a:r>
          </a:p>
          <a:p>
            <a:pPr lvl="2">
              <a:defRPr/>
            </a:pPr>
            <a:r>
              <a:rPr lang="en-US" sz="2200" kern="0" dirty="0">
                <a:latin typeface="+mn-lt"/>
              </a:rPr>
              <a:t>It is best to go slowly and introduce stimuli one at a time.  (This can include light, sound, touch, voice, etc.). </a:t>
            </a:r>
          </a:p>
          <a:p>
            <a:pPr lvl="2">
              <a:defRPr/>
            </a:pPr>
            <a:endParaRPr lang="en-US" sz="2200" kern="0" dirty="0">
              <a:latin typeface="+mn-lt"/>
            </a:endParaRPr>
          </a:p>
          <a:p>
            <a:pPr lvl="2">
              <a:defRPr/>
            </a:pPr>
            <a:r>
              <a:rPr lang="en-US" sz="2000" kern="0" dirty="0">
                <a:latin typeface="+mn-lt"/>
              </a:rPr>
              <a:t>Example: First, see how he responds to having his swaddling loosened. Then, try gentle rocking or talking. If he shows signs of stress return to the therapeutic handling techniques for a while longer. This introducing of stimuli can take time and patience on the caregiver’s part. Watch for clues from the baby. Interact with the baby when she is ready and in an active/alert state. </a:t>
            </a:r>
          </a:p>
        </p:txBody>
      </p:sp>
    </p:spTree>
    <p:extLst>
      <p:ext uri="{BB962C8B-B14F-4D97-AF65-F5344CB8AC3E}">
        <p14:creationId xmlns:p14="http://schemas.microsoft.com/office/powerpoint/2010/main" val="2378113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The 5 S’s of Soothing</a:t>
            </a:r>
          </a:p>
        </p:txBody>
      </p:sp>
      <p:sp>
        <p:nvSpPr>
          <p:cNvPr id="3" name="Content Placeholder 2"/>
          <p:cNvSpPr>
            <a:spLocks noGrp="1"/>
          </p:cNvSpPr>
          <p:nvPr>
            <p:ph idx="1"/>
          </p:nvPr>
        </p:nvSpPr>
        <p:spPr>
          <a:xfrm>
            <a:off x="1104900" y="1417638"/>
            <a:ext cx="6934200" cy="4983163"/>
          </a:xfrm>
        </p:spPr>
        <p:txBody>
          <a:bodyPr>
            <a:normAutofit/>
          </a:bodyPr>
          <a:lstStyle/>
          <a:p>
            <a:pPr marL="0" indent="0" algn="ctr">
              <a:buNone/>
            </a:pPr>
            <a:r>
              <a:rPr lang="en-US" sz="3000" dirty="0"/>
              <a:t>How to Rapidly Calm a Frantic Baby:</a:t>
            </a:r>
          </a:p>
          <a:p>
            <a:pPr marL="0" indent="0" algn="ctr">
              <a:buNone/>
            </a:pPr>
            <a:endParaRPr lang="en-US" sz="2200" dirty="0"/>
          </a:p>
          <a:p>
            <a:r>
              <a:rPr lang="en-US" dirty="0"/>
              <a:t>Swaddling </a:t>
            </a:r>
          </a:p>
          <a:p>
            <a:r>
              <a:rPr lang="en-US" dirty="0"/>
              <a:t>Side positioning</a:t>
            </a:r>
          </a:p>
          <a:p>
            <a:r>
              <a:rPr lang="en-US" dirty="0"/>
              <a:t>Shushing Sounds</a:t>
            </a:r>
          </a:p>
          <a:p>
            <a:r>
              <a:rPr lang="en-US" dirty="0"/>
              <a:t>Swinging</a:t>
            </a:r>
          </a:p>
          <a:p>
            <a:r>
              <a:rPr lang="en-US" dirty="0"/>
              <a:t>Sucking</a:t>
            </a:r>
          </a:p>
        </p:txBody>
      </p:sp>
    </p:spTree>
    <p:extLst>
      <p:ext uri="{BB962C8B-B14F-4D97-AF65-F5344CB8AC3E}">
        <p14:creationId xmlns:p14="http://schemas.microsoft.com/office/powerpoint/2010/main" val="3987726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nvSpPr>
        <p:spPr bwMode="auto">
          <a:xfrm>
            <a:off x="259702" y="1600200"/>
            <a:ext cx="8465574" cy="482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sz="2800" dirty="0"/>
              <a:t>Encourage parents to actively participate in care:</a:t>
            </a:r>
          </a:p>
          <a:p>
            <a:pPr marL="0" indent="0">
              <a:buNone/>
              <a:defRPr/>
            </a:pPr>
            <a:r>
              <a:rPr lang="en-US" sz="2400" dirty="0"/>
              <a:t>holding/cuddling, feeding, settling/console, and changing diaper to promote bonding.</a:t>
            </a:r>
          </a:p>
          <a:p>
            <a:pPr lvl="1">
              <a:buFont typeface="Arial" panose="020B0604020202020204" pitchFamily="34" charset="0"/>
              <a:buChar char="•"/>
              <a:defRPr/>
            </a:pPr>
            <a:r>
              <a:rPr lang="en-US" sz="2400" dirty="0"/>
              <a:t>Infants do better with consistent care.  </a:t>
            </a:r>
          </a:p>
          <a:p>
            <a:pPr lvl="1">
              <a:buFont typeface="Arial" panose="020B0604020202020204" pitchFamily="34" charset="0"/>
              <a:buChar char="•"/>
              <a:defRPr/>
            </a:pPr>
            <a:r>
              <a:rPr lang="en-US" sz="2400" dirty="0"/>
              <a:t>Teach parents the 6 Basic Principles and 5 S’s of Soothing</a:t>
            </a:r>
          </a:p>
          <a:p>
            <a:pPr lvl="1">
              <a:buFont typeface="Arial" panose="020B0604020202020204" pitchFamily="34" charset="0"/>
              <a:buChar char="•"/>
              <a:defRPr/>
            </a:pPr>
            <a:r>
              <a:rPr lang="en-US" sz="2400" dirty="0"/>
              <a:t>Speak softly &amp; remind those visiting and around to use quiet voices.</a:t>
            </a:r>
          </a:p>
          <a:p>
            <a:pPr marL="457200" lvl="1" indent="0">
              <a:buNone/>
              <a:defRPr/>
            </a:pPr>
            <a:endParaRPr lang="en-US" sz="2400" dirty="0"/>
          </a:p>
          <a:p>
            <a:pPr lvl="1">
              <a:defRPr/>
            </a:pPr>
            <a:endParaRPr lang="en-US" sz="2400" dirty="0"/>
          </a:p>
        </p:txBody>
      </p:sp>
      <p:sp>
        <p:nvSpPr>
          <p:cNvPr id="4" name="Title 1"/>
          <p:cNvSpPr>
            <a:spLocks noGrp="1"/>
          </p:cNvSpPr>
          <p:nvPr>
            <p:ph type="title"/>
          </p:nvPr>
        </p:nvSpPr>
        <p:spPr bwMode="auto">
          <a:xfrm>
            <a:off x="228600" y="304800"/>
            <a:ext cx="8458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altLang="en-US" sz="3600" dirty="0"/>
              <a:t>Other Interventions for NAS Infants</a:t>
            </a:r>
          </a:p>
        </p:txBody>
      </p:sp>
    </p:spTree>
    <p:extLst>
      <p:ext uri="{BB962C8B-B14F-4D97-AF65-F5344CB8AC3E}">
        <p14:creationId xmlns:p14="http://schemas.microsoft.com/office/powerpoint/2010/main" val="1777842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Data- Treated</a:t>
            </a:r>
          </a:p>
        </p:txBody>
      </p:sp>
      <p:sp>
        <p:nvSpPr>
          <p:cNvPr id="3" name="Content Placeholder 2"/>
          <p:cNvSpPr>
            <a:spLocks noGrp="1"/>
          </p:cNvSpPr>
          <p:nvPr>
            <p:ph idx="1"/>
          </p:nvPr>
        </p:nvSpPr>
        <p:spPr>
          <a:xfrm>
            <a:off x="457200" y="1722439"/>
            <a:ext cx="8382000" cy="4525963"/>
          </a:xfrm>
        </p:spPr>
        <p:txBody>
          <a:bodyPr>
            <a:normAutofit fontScale="92500" lnSpcReduction="20000"/>
          </a:bodyPr>
          <a:lstStyle/>
          <a:p>
            <a:r>
              <a:rPr lang="en-US" dirty="0"/>
              <a:t>39% (61/ 216) of term infants received pharmacotherapy</a:t>
            </a:r>
          </a:p>
          <a:p>
            <a:pPr lvl="1"/>
            <a:r>
              <a:rPr lang="en-US" dirty="0"/>
              <a:t>60 infants received morphine (98%)</a:t>
            </a:r>
          </a:p>
          <a:p>
            <a:pPr lvl="1"/>
            <a:r>
              <a:rPr lang="en-US" dirty="0"/>
              <a:t>2 infants received methadone (3.3%)</a:t>
            </a:r>
          </a:p>
          <a:p>
            <a:pPr marL="411480" lvl="1" indent="0">
              <a:buNone/>
            </a:pPr>
            <a:endParaRPr lang="en-US" dirty="0"/>
          </a:p>
          <a:p>
            <a:r>
              <a:rPr lang="en-US" dirty="0"/>
              <a:t>Mean LOS = 22 days (SD 10.7)</a:t>
            </a:r>
          </a:p>
          <a:p>
            <a:r>
              <a:rPr lang="en-US" dirty="0"/>
              <a:t>Median LOS = 20 days (Range 5-61 days)</a:t>
            </a:r>
          </a:p>
          <a:p>
            <a:endParaRPr lang="en-US" dirty="0"/>
          </a:p>
          <a:p>
            <a:r>
              <a:rPr lang="en-US" dirty="0"/>
              <a:t>46% of treated infants with LOS &gt; 21 days</a:t>
            </a:r>
          </a:p>
          <a:p>
            <a:pPr marL="114300" indent="0">
              <a:buNone/>
            </a:pPr>
            <a:endParaRPr lang="en-US" dirty="0"/>
          </a:p>
          <a:p>
            <a:r>
              <a:rPr lang="en-US" dirty="0"/>
              <a:t>5% of treated infants received any breast milk 24 hours prior to discharge</a:t>
            </a:r>
          </a:p>
        </p:txBody>
      </p:sp>
      <p:pic>
        <p:nvPicPr>
          <p:cNvPr id="4" name="Picture 3" descr="image001">
            <a:extLst>
              <a:ext uri="{FF2B5EF4-FFF2-40B4-BE49-F238E27FC236}">
                <a16:creationId xmlns:a16="http://schemas.microsoft.com/office/drawing/2014/main" id="{AC664B59-B6FB-4452-9817-2D87C73F49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812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nvSpPr>
        <p:spPr bwMode="auto">
          <a:xfrm>
            <a:off x="304800" y="1981200"/>
            <a:ext cx="861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a:buFontTx/>
              <a:buChar char="•"/>
              <a:defRPr/>
            </a:pPr>
            <a:r>
              <a:rPr lang="en-US" dirty="0"/>
              <a:t>Encourage parents to keep surroundings calm.</a:t>
            </a:r>
          </a:p>
          <a:p>
            <a:pPr>
              <a:defRPr/>
            </a:pPr>
            <a:r>
              <a:rPr lang="en-US" sz="2800" dirty="0"/>
              <a:t>Decrease noise and lights.</a:t>
            </a:r>
          </a:p>
          <a:p>
            <a:pPr>
              <a:defRPr/>
            </a:pPr>
            <a:r>
              <a:rPr lang="en-US" sz="2800" dirty="0"/>
              <a:t>Do not overdress infant.</a:t>
            </a:r>
          </a:p>
          <a:p>
            <a:pPr>
              <a:defRPr/>
            </a:pPr>
            <a:r>
              <a:rPr lang="en-US" sz="2800" dirty="0"/>
              <a:t>Protect from scratching/rubbing- use mittens or socks.</a:t>
            </a:r>
          </a:p>
          <a:p>
            <a:pPr>
              <a:defRPr/>
            </a:pPr>
            <a:r>
              <a:rPr lang="en-US" sz="2800" dirty="0"/>
              <a:t>Always practice Safe Sleep for Infants</a:t>
            </a:r>
          </a:p>
          <a:p>
            <a:pPr marL="0" indent="0">
              <a:buNone/>
              <a:defRPr/>
            </a:pPr>
            <a:endParaRPr lang="en-US" dirty="0"/>
          </a:p>
        </p:txBody>
      </p:sp>
      <p:sp>
        <p:nvSpPr>
          <p:cNvPr id="4" name="Title 1"/>
          <p:cNvSpPr>
            <a:spLocks noGrp="1"/>
          </p:cNvSpPr>
          <p:nvPr>
            <p:ph type="title"/>
          </p:nvPr>
        </p:nvSpPr>
        <p:spPr bwMode="auto">
          <a:xfrm>
            <a:off x="304800" y="381000"/>
            <a:ext cx="8610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altLang="en-US" sz="3600" dirty="0"/>
              <a:t>Other Interventions for NAS Infants</a:t>
            </a:r>
            <a:endParaRPr lang="en-US" altLang="en-US" sz="3600" dirty="0">
              <a:solidFill>
                <a:schemeClr val="tx1"/>
              </a:solidFill>
            </a:endParaRPr>
          </a:p>
        </p:txBody>
      </p:sp>
    </p:spTree>
    <p:extLst>
      <p:ext uri="{BB962C8B-B14F-4D97-AF65-F5344CB8AC3E}">
        <p14:creationId xmlns:p14="http://schemas.microsoft.com/office/powerpoint/2010/main" val="860679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Non-pharmacologic</a:t>
            </a:r>
          </a:p>
        </p:txBody>
      </p:sp>
      <p:sp>
        <p:nvSpPr>
          <p:cNvPr id="3" name="Content Placeholder 2"/>
          <p:cNvSpPr>
            <a:spLocks noGrp="1"/>
          </p:cNvSpPr>
          <p:nvPr>
            <p:ph idx="1"/>
          </p:nvPr>
        </p:nvSpPr>
        <p:spPr/>
        <p:txBody>
          <a:bodyPr/>
          <a:lstStyle/>
          <a:p>
            <a:r>
              <a:rPr lang="en-US" dirty="0"/>
              <a:t>Computer based learning module for non-pharmacologic therapy required</a:t>
            </a:r>
          </a:p>
          <a:p>
            <a:r>
              <a:rPr lang="en-US" dirty="0"/>
              <a:t>Bedside laminated cards with helpful hints for soothing and difficult scoring items</a:t>
            </a:r>
          </a:p>
          <a:p>
            <a:r>
              <a:rPr lang="en-US" dirty="0"/>
              <a:t>Nurse includes each infant’s “preferred” non-pharmacologic treatment in verbal and written handoffs</a:t>
            </a:r>
          </a:p>
        </p:txBody>
      </p:sp>
      <p:pic>
        <p:nvPicPr>
          <p:cNvPr id="4" name="Picture 3" descr="image001">
            <a:extLst>
              <a:ext uri="{FF2B5EF4-FFF2-40B4-BE49-F238E27FC236}">
                <a16:creationId xmlns:a16="http://schemas.microsoft.com/office/drawing/2014/main" id="{AA6C667F-C730-42A9-A257-56D2C1D032F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344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2"/>
            <a:ext cx="7086600" cy="1470025"/>
          </a:xfrm>
        </p:spPr>
        <p:txBody>
          <a:bodyPr/>
          <a:lstStyle/>
          <a:p>
            <a:pPr algn="ctr"/>
            <a:r>
              <a:rPr lang="en-US" dirty="0"/>
              <a:t>Nutrition and Rooming In</a:t>
            </a:r>
          </a:p>
        </p:txBody>
      </p:sp>
      <p:sp>
        <p:nvSpPr>
          <p:cNvPr id="3" name="Subtitle 2"/>
          <p:cNvSpPr>
            <a:spLocks noGrp="1"/>
          </p:cNvSpPr>
          <p:nvPr>
            <p:ph type="subTitle" idx="1"/>
          </p:nvPr>
        </p:nvSpPr>
        <p:spPr>
          <a:xfrm>
            <a:off x="152400" y="3886200"/>
            <a:ext cx="7086600" cy="1752600"/>
          </a:xfrm>
        </p:spPr>
        <p:txBody>
          <a:bodyPr/>
          <a:lstStyle/>
          <a:p>
            <a:endParaRPr lang="en-US" dirty="0"/>
          </a:p>
        </p:txBody>
      </p:sp>
      <p:pic>
        <p:nvPicPr>
          <p:cNvPr id="4" name="Picture 3" descr="image001">
            <a:extLst>
              <a:ext uri="{FF2B5EF4-FFF2-40B4-BE49-F238E27FC236}">
                <a16:creationId xmlns:a16="http://schemas.microsoft.com/office/drawing/2014/main" id="{9E989B33-D455-4682-B4D3-21559450861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723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F1E29-46AD-4C1A-AE59-D4F058CEC287}"/>
              </a:ext>
            </a:extLst>
          </p:cNvPr>
          <p:cNvSpPr>
            <a:spLocks noGrp="1"/>
          </p:cNvSpPr>
          <p:nvPr>
            <p:ph type="title"/>
          </p:nvPr>
        </p:nvSpPr>
        <p:spPr/>
        <p:txBody>
          <a:bodyPr/>
          <a:lstStyle/>
          <a:p>
            <a:r>
              <a:rPr lang="en-US" dirty="0"/>
              <a:t>AAP Recommendation</a:t>
            </a:r>
          </a:p>
        </p:txBody>
      </p:sp>
      <p:sp>
        <p:nvSpPr>
          <p:cNvPr id="3" name="Content Placeholder 2">
            <a:extLst>
              <a:ext uri="{FF2B5EF4-FFF2-40B4-BE49-F238E27FC236}">
                <a16:creationId xmlns:a16="http://schemas.microsoft.com/office/drawing/2014/main" id="{977B04BD-3237-470A-92DF-893CD419B8D1}"/>
              </a:ext>
            </a:extLst>
          </p:cNvPr>
          <p:cNvSpPr>
            <a:spLocks noGrp="1"/>
          </p:cNvSpPr>
          <p:nvPr>
            <p:ph idx="1"/>
          </p:nvPr>
        </p:nvSpPr>
        <p:spPr/>
        <p:txBody>
          <a:bodyPr/>
          <a:lstStyle/>
          <a:p>
            <a:r>
              <a:rPr lang="en-US" dirty="0"/>
              <a:t>Breastfeeding and the provision of expressed human milk should be encouraged if not contraindicated for other reasons.</a:t>
            </a:r>
          </a:p>
        </p:txBody>
      </p:sp>
    </p:spTree>
    <p:extLst>
      <p:ext uri="{BB962C8B-B14F-4D97-AF65-F5344CB8AC3E}">
        <p14:creationId xmlns:p14="http://schemas.microsoft.com/office/powerpoint/2010/main" val="3292386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B8408-3312-46DC-A577-A6124C3D0B46}"/>
              </a:ext>
            </a:extLst>
          </p:cNvPr>
          <p:cNvSpPr>
            <a:spLocks noGrp="1"/>
          </p:cNvSpPr>
          <p:nvPr>
            <p:ph type="title"/>
          </p:nvPr>
        </p:nvSpPr>
        <p:spPr/>
        <p:txBody>
          <a:bodyPr/>
          <a:lstStyle/>
          <a:p>
            <a:r>
              <a:rPr lang="en-US" dirty="0"/>
              <a:t>Breastfeeding</a:t>
            </a:r>
          </a:p>
        </p:txBody>
      </p:sp>
      <p:sp>
        <p:nvSpPr>
          <p:cNvPr id="3" name="Content Placeholder 2">
            <a:extLst>
              <a:ext uri="{FF2B5EF4-FFF2-40B4-BE49-F238E27FC236}">
                <a16:creationId xmlns:a16="http://schemas.microsoft.com/office/drawing/2014/main" id="{C5FF710A-8476-4142-8CF6-902D7A987482}"/>
              </a:ext>
            </a:extLst>
          </p:cNvPr>
          <p:cNvSpPr>
            <a:spLocks noGrp="1"/>
          </p:cNvSpPr>
          <p:nvPr>
            <p:ph idx="1"/>
          </p:nvPr>
        </p:nvSpPr>
        <p:spPr/>
        <p:txBody>
          <a:bodyPr>
            <a:normAutofit fontScale="92500" lnSpcReduction="10000"/>
          </a:bodyPr>
          <a:lstStyle/>
          <a:p>
            <a:r>
              <a:rPr lang="en-US" dirty="0"/>
              <a:t>Infants with NAS who are breast-fed tend to have less severe symptoms, require less pharmacologic treatment, and have a shorter length of stay than</a:t>
            </a:r>
            <a:br>
              <a:rPr lang="en-US" dirty="0"/>
            </a:br>
            <a:r>
              <a:rPr lang="en-US" dirty="0"/>
              <a:t>formula-fed infants.</a:t>
            </a:r>
          </a:p>
          <a:p>
            <a:r>
              <a:rPr lang="en-US" dirty="0"/>
              <a:t>Breastfeeding should be encouraged for mothers who are stable and receiving opioid-substitute treatment, unless there are contraindications, such as HIV infection or concurrent use of illicit substances.</a:t>
            </a:r>
            <a:br>
              <a:rPr lang="en-US" dirty="0"/>
            </a:br>
            <a:r>
              <a:rPr lang="en-US" dirty="0"/>
              <a:t> </a:t>
            </a:r>
            <a:br>
              <a:rPr lang="en-US" dirty="0"/>
            </a:br>
            <a:endParaRPr lang="en-US" dirty="0"/>
          </a:p>
        </p:txBody>
      </p:sp>
      <p:sp>
        <p:nvSpPr>
          <p:cNvPr id="4" name="TextBox 3">
            <a:extLst>
              <a:ext uri="{FF2B5EF4-FFF2-40B4-BE49-F238E27FC236}">
                <a16:creationId xmlns:a16="http://schemas.microsoft.com/office/drawing/2014/main" id="{E17D9D4E-59BE-47EE-9DA2-0634464590B9}"/>
              </a:ext>
            </a:extLst>
          </p:cNvPr>
          <p:cNvSpPr txBox="1"/>
          <p:nvPr/>
        </p:nvSpPr>
        <p:spPr>
          <a:xfrm>
            <a:off x="914400" y="5181600"/>
            <a:ext cx="7620000" cy="923330"/>
          </a:xfrm>
          <a:prstGeom prst="rect">
            <a:avLst/>
          </a:prstGeom>
          <a:noFill/>
        </p:spPr>
        <p:txBody>
          <a:bodyPr wrap="square" rtlCol="0">
            <a:spAutoFit/>
          </a:bodyPr>
          <a:lstStyle/>
          <a:p>
            <a:r>
              <a:rPr lang="en-US" dirty="0"/>
              <a:t>Welle-Strand GK, </a:t>
            </a:r>
            <a:r>
              <a:rPr lang="en-US" dirty="0" err="1"/>
              <a:t>Skurtveit</a:t>
            </a:r>
            <a:r>
              <a:rPr lang="en-US" dirty="0"/>
              <a:t> S, Jansson M, </a:t>
            </a:r>
            <a:r>
              <a:rPr lang="en-US" dirty="0" err="1"/>
              <a:t>Bakstad</a:t>
            </a:r>
            <a:r>
              <a:rPr lang="en-US" dirty="0"/>
              <a:t> B, </a:t>
            </a:r>
            <a:r>
              <a:rPr lang="en-US" dirty="0" err="1"/>
              <a:t>Bjarkø</a:t>
            </a:r>
            <a:r>
              <a:rPr lang="en-US" dirty="0"/>
              <a:t> L, </a:t>
            </a:r>
            <a:r>
              <a:rPr lang="en-US" dirty="0" err="1"/>
              <a:t>Ravndal</a:t>
            </a:r>
            <a:r>
              <a:rPr lang="en-US" dirty="0"/>
              <a:t> E. Breastfeeding reduces the need for withdrawal treatment in opioid-exposed infants. Acta </a:t>
            </a:r>
            <a:r>
              <a:rPr lang="en-US" dirty="0" err="1"/>
              <a:t>Paediatr</a:t>
            </a:r>
            <a:r>
              <a:rPr lang="en-US" dirty="0"/>
              <a:t> 2013;102:1060-6</a:t>
            </a:r>
          </a:p>
        </p:txBody>
      </p:sp>
    </p:spTree>
    <p:extLst>
      <p:ext uri="{BB962C8B-B14F-4D97-AF65-F5344CB8AC3E}">
        <p14:creationId xmlns:p14="http://schemas.microsoft.com/office/powerpoint/2010/main" val="2895936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C446-9D81-45E8-8449-233A9F76053A}"/>
              </a:ext>
            </a:extLst>
          </p:cNvPr>
          <p:cNvSpPr>
            <a:spLocks noGrp="1"/>
          </p:cNvSpPr>
          <p:nvPr>
            <p:ph type="title"/>
          </p:nvPr>
        </p:nvSpPr>
        <p:spPr/>
        <p:txBody>
          <a:bodyPr/>
          <a:lstStyle/>
          <a:p>
            <a:r>
              <a:rPr lang="en-US" dirty="0"/>
              <a:t>Formula</a:t>
            </a:r>
          </a:p>
        </p:txBody>
      </p:sp>
      <p:sp>
        <p:nvSpPr>
          <p:cNvPr id="3" name="Content Placeholder 2">
            <a:extLst>
              <a:ext uri="{FF2B5EF4-FFF2-40B4-BE49-F238E27FC236}">
                <a16:creationId xmlns:a16="http://schemas.microsoft.com/office/drawing/2014/main" id="{54F7FE9E-C579-449E-B809-327A1D7397CD}"/>
              </a:ext>
            </a:extLst>
          </p:cNvPr>
          <p:cNvSpPr>
            <a:spLocks noGrp="1"/>
          </p:cNvSpPr>
          <p:nvPr>
            <p:ph idx="1"/>
          </p:nvPr>
        </p:nvSpPr>
        <p:spPr/>
        <p:txBody>
          <a:bodyPr/>
          <a:lstStyle/>
          <a:p>
            <a:r>
              <a:rPr lang="en-US" dirty="0"/>
              <a:t>An increase in the frequency of feedings with high calorie, lactose-free formula may be required to mitigate effects of NAS, including increased energy expenditure, inadequate weight gain, reflux, vomiting, and diarrhea. </a:t>
            </a:r>
          </a:p>
          <a:p>
            <a:r>
              <a:rPr lang="en-US" dirty="0"/>
              <a:t>Feed every 2-4 hours</a:t>
            </a:r>
          </a:p>
        </p:txBody>
      </p:sp>
    </p:spTree>
    <p:extLst>
      <p:ext uri="{BB962C8B-B14F-4D97-AF65-F5344CB8AC3E}">
        <p14:creationId xmlns:p14="http://schemas.microsoft.com/office/powerpoint/2010/main" val="954828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A57D-53DE-4FB1-8F63-E3682940D999}"/>
              </a:ext>
            </a:extLst>
          </p:cNvPr>
          <p:cNvSpPr>
            <a:spLocks noGrp="1"/>
          </p:cNvSpPr>
          <p:nvPr>
            <p:ph type="title"/>
          </p:nvPr>
        </p:nvSpPr>
        <p:spPr/>
        <p:txBody>
          <a:bodyPr/>
          <a:lstStyle/>
          <a:p>
            <a:r>
              <a:rPr lang="en-US" dirty="0"/>
              <a:t>Rooming In</a:t>
            </a:r>
          </a:p>
        </p:txBody>
      </p:sp>
      <p:sp>
        <p:nvSpPr>
          <p:cNvPr id="3" name="Content Placeholder 2">
            <a:extLst>
              <a:ext uri="{FF2B5EF4-FFF2-40B4-BE49-F238E27FC236}">
                <a16:creationId xmlns:a16="http://schemas.microsoft.com/office/drawing/2014/main" id="{6DD75FB4-2372-4662-BE3B-92D7C6197842}"/>
              </a:ext>
            </a:extLst>
          </p:cNvPr>
          <p:cNvSpPr>
            <a:spLocks noGrp="1"/>
          </p:cNvSpPr>
          <p:nvPr>
            <p:ph idx="1"/>
          </p:nvPr>
        </p:nvSpPr>
        <p:spPr/>
        <p:txBody>
          <a:bodyPr>
            <a:normAutofit fontScale="92500" lnSpcReduction="20000"/>
          </a:bodyPr>
          <a:lstStyle/>
          <a:p>
            <a:r>
              <a:rPr lang="en-US" dirty="0"/>
              <a:t>Emerging evidence favors rooming-in </a:t>
            </a:r>
          </a:p>
          <a:p>
            <a:r>
              <a:rPr lang="en-US" dirty="0"/>
              <a:t>Infants who room in with their mothers have a shorter hospital stay and duration of therapy, and are more likely to be discharged home with their mothers.</a:t>
            </a:r>
          </a:p>
          <a:p>
            <a:r>
              <a:rPr lang="en-US" dirty="0"/>
              <a:t>Rooming-in has also been associated with improved</a:t>
            </a:r>
            <a:br>
              <a:rPr lang="en-US" dirty="0"/>
            </a:br>
            <a:r>
              <a:rPr lang="en-US" dirty="0"/>
              <a:t>breastfeeding outcomes, enhanced maternal</a:t>
            </a:r>
            <a:br>
              <a:rPr lang="en-US" dirty="0"/>
            </a:br>
            <a:r>
              <a:rPr lang="en-US" dirty="0"/>
              <a:t>satisfaction, and greater maternal involvement</a:t>
            </a:r>
            <a:br>
              <a:rPr lang="en-US" dirty="0"/>
            </a:br>
            <a:r>
              <a:rPr lang="en-US" dirty="0"/>
              <a:t>in the care of the newborn. </a:t>
            </a:r>
            <a:br>
              <a:rPr lang="en-US" dirty="0"/>
            </a:br>
            <a:endParaRPr lang="en-US" dirty="0"/>
          </a:p>
          <a:p>
            <a:r>
              <a:rPr lang="en-US" sz="1400" dirty="0"/>
              <a:t>Bagley SM, </a:t>
            </a:r>
            <a:r>
              <a:rPr lang="en-US" sz="1400" dirty="0" err="1"/>
              <a:t>Wachman</a:t>
            </a:r>
            <a:r>
              <a:rPr lang="en-US" sz="1400" dirty="0"/>
              <a:t> EM, Holland E, </a:t>
            </a:r>
            <a:r>
              <a:rPr lang="en-US" sz="1400" dirty="0" err="1"/>
              <a:t>Brogly</a:t>
            </a:r>
            <a:r>
              <a:rPr lang="en-US" sz="1400" dirty="0"/>
              <a:t> SB. Review of the assessment and management of neonatal abstinence syndrome. Addict Sci </a:t>
            </a:r>
            <a:r>
              <a:rPr lang="en-US" sz="1400" dirty="0" err="1"/>
              <a:t>Clin</a:t>
            </a:r>
            <a:r>
              <a:rPr lang="en-US" sz="1400" dirty="0"/>
              <a:t> </a:t>
            </a:r>
            <a:r>
              <a:rPr lang="en-US" sz="1400" dirty="0" err="1"/>
              <a:t>Pract</a:t>
            </a:r>
            <a:r>
              <a:rPr lang="en-US" sz="1400" dirty="0"/>
              <a:t> 2014;9:19. </a:t>
            </a:r>
            <a:br>
              <a:rPr lang="en-US" dirty="0"/>
            </a:br>
            <a:br>
              <a:rPr lang="en-US" dirty="0"/>
            </a:br>
            <a:endParaRPr lang="en-US" dirty="0"/>
          </a:p>
        </p:txBody>
      </p:sp>
    </p:spTree>
    <p:extLst>
      <p:ext uri="{BB962C8B-B14F-4D97-AF65-F5344CB8AC3E}">
        <p14:creationId xmlns:p14="http://schemas.microsoft.com/office/powerpoint/2010/main" val="1577078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2"/>
            <a:ext cx="7086600" cy="1470025"/>
          </a:xfrm>
        </p:spPr>
        <p:txBody>
          <a:bodyPr/>
          <a:lstStyle/>
          <a:p>
            <a:pPr algn="ctr"/>
            <a:r>
              <a:rPr lang="en-US" dirty="0"/>
              <a:t>Pharmacologic Treatment</a:t>
            </a:r>
          </a:p>
        </p:txBody>
      </p:sp>
      <p:sp>
        <p:nvSpPr>
          <p:cNvPr id="3" name="Subtitle 2"/>
          <p:cNvSpPr>
            <a:spLocks noGrp="1"/>
          </p:cNvSpPr>
          <p:nvPr>
            <p:ph type="subTitle" idx="1"/>
          </p:nvPr>
        </p:nvSpPr>
        <p:spPr>
          <a:xfrm>
            <a:off x="152400" y="3886200"/>
            <a:ext cx="7086600" cy="1752600"/>
          </a:xfrm>
        </p:spPr>
        <p:txBody>
          <a:bodyPr/>
          <a:lstStyle/>
          <a:p>
            <a:endParaRPr lang="en-US" dirty="0"/>
          </a:p>
        </p:txBody>
      </p:sp>
      <p:pic>
        <p:nvPicPr>
          <p:cNvPr id="4" name="Picture 3" descr="image001">
            <a:extLst>
              <a:ext uri="{FF2B5EF4-FFF2-40B4-BE49-F238E27FC236}">
                <a16:creationId xmlns:a16="http://schemas.microsoft.com/office/drawing/2014/main" id="{9E989B33-D455-4682-B4D3-21559450861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314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0EA0-8F67-4811-B59F-D8EFD8086288}"/>
              </a:ext>
            </a:extLst>
          </p:cNvPr>
          <p:cNvSpPr>
            <a:spLocks noGrp="1"/>
          </p:cNvSpPr>
          <p:nvPr>
            <p:ph type="title"/>
          </p:nvPr>
        </p:nvSpPr>
        <p:spPr/>
        <p:txBody>
          <a:bodyPr/>
          <a:lstStyle/>
          <a:p>
            <a:r>
              <a:rPr lang="en-US" dirty="0"/>
              <a:t>Medications</a:t>
            </a:r>
          </a:p>
        </p:txBody>
      </p:sp>
      <p:sp>
        <p:nvSpPr>
          <p:cNvPr id="3" name="Content Placeholder 2">
            <a:extLst>
              <a:ext uri="{FF2B5EF4-FFF2-40B4-BE49-F238E27FC236}">
                <a16:creationId xmlns:a16="http://schemas.microsoft.com/office/drawing/2014/main" id="{2AD9D9B1-87EC-477A-A9DB-40E207569376}"/>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8FA932C-0129-44A2-9AC4-87A33226B88F}"/>
              </a:ext>
            </a:extLst>
          </p:cNvPr>
          <p:cNvPicPr>
            <a:picLocks noChangeAspect="1"/>
          </p:cNvPicPr>
          <p:nvPr/>
        </p:nvPicPr>
        <p:blipFill>
          <a:blip r:embed="rId2"/>
          <a:stretch>
            <a:fillRect/>
          </a:stretch>
        </p:blipFill>
        <p:spPr>
          <a:xfrm>
            <a:off x="152401" y="1254104"/>
            <a:ext cx="6833045" cy="4850290"/>
          </a:xfrm>
          <a:prstGeom prst="rect">
            <a:avLst/>
          </a:prstGeom>
        </p:spPr>
      </p:pic>
      <p:sp>
        <p:nvSpPr>
          <p:cNvPr id="5" name="TextBox 4">
            <a:extLst>
              <a:ext uri="{FF2B5EF4-FFF2-40B4-BE49-F238E27FC236}">
                <a16:creationId xmlns:a16="http://schemas.microsoft.com/office/drawing/2014/main" id="{989F5149-B5EE-4C17-A802-B8247DFA2C51}"/>
              </a:ext>
            </a:extLst>
          </p:cNvPr>
          <p:cNvSpPr txBox="1"/>
          <p:nvPr/>
        </p:nvSpPr>
        <p:spPr>
          <a:xfrm>
            <a:off x="6985446" y="4572001"/>
            <a:ext cx="2158554" cy="584775"/>
          </a:xfrm>
          <a:prstGeom prst="rect">
            <a:avLst/>
          </a:prstGeom>
          <a:noFill/>
        </p:spPr>
        <p:txBody>
          <a:bodyPr wrap="square" rtlCol="0">
            <a:spAutoFit/>
          </a:bodyPr>
          <a:lstStyle/>
          <a:p>
            <a:r>
              <a:rPr lang="en-US" sz="1600" dirty="0" err="1"/>
              <a:t>Tolia</a:t>
            </a:r>
            <a:r>
              <a:rPr lang="en-US" sz="1600" dirty="0"/>
              <a:t> et al, NEJM, 2015;372: 2118-2126</a:t>
            </a:r>
          </a:p>
        </p:txBody>
      </p:sp>
      <p:pic>
        <p:nvPicPr>
          <p:cNvPr id="6" name="Picture 5" descr="image001">
            <a:extLst>
              <a:ext uri="{FF2B5EF4-FFF2-40B4-BE49-F238E27FC236}">
                <a16:creationId xmlns:a16="http://schemas.microsoft.com/office/drawing/2014/main" id="{CCE978DF-C8E0-445A-8D06-B016838AFDD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6176962"/>
            <a:ext cx="13716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087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Algorithm</a:t>
            </a:r>
          </a:p>
        </p:txBody>
      </p:sp>
      <p:sp>
        <p:nvSpPr>
          <p:cNvPr id="3" name="Content Placeholder 2"/>
          <p:cNvSpPr>
            <a:spLocks noGrp="1"/>
          </p:cNvSpPr>
          <p:nvPr>
            <p:ph idx="1"/>
          </p:nvPr>
        </p:nvSpPr>
        <p:spPr/>
        <p:txBody>
          <a:bodyPr/>
          <a:lstStyle/>
          <a:p>
            <a:pPr marL="457200" lvl="1" indent="0">
              <a:buNone/>
            </a:pPr>
            <a:r>
              <a:rPr lang="en-US" dirty="0"/>
              <a:t> </a:t>
            </a:r>
          </a:p>
          <a:p>
            <a:endParaRPr lang="en-US" dirty="0"/>
          </a:p>
        </p:txBody>
      </p:sp>
      <p:pic>
        <p:nvPicPr>
          <p:cNvPr id="5" name="Picture 4">
            <a:extLst>
              <a:ext uri="{FF2B5EF4-FFF2-40B4-BE49-F238E27FC236}">
                <a16:creationId xmlns:a16="http://schemas.microsoft.com/office/drawing/2014/main" id="{2129A554-C373-4FD7-BE81-F6AFFB44E10A}"/>
              </a:ext>
            </a:extLst>
          </p:cNvPr>
          <p:cNvPicPr>
            <a:picLocks noChangeAspect="1"/>
          </p:cNvPicPr>
          <p:nvPr/>
        </p:nvPicPr>
        <p:blipFill>
          <a:blip r:embed="rId2"/>
          <a:stretch>
            <a:fillRect/>
          </a:stretch>
        </p:blipFill>
        <p:spPr>
          <a:xfrm>
            <a:off x="1828800" y="67661"/>
            <a:ext cx="5229281" cy="6714139"/>
          </a:xfrm>
          <a:prstGeom prst="rect">
            <a:avLst/>
          </a:prstGeom>
        </p:spPr>
      </p:pic>
    </p:spTree>
    <p:extLst>
      <p:ext uri="{BB962C8B-B14F-4D97-AF65-F5344CB8AC3E}">
        <p14:creationId xmlns:p14="http://schemas.microsoft.com/office/powerpoint/2010/main" val="23824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sz="half" idx="1"/>
          </p:nvPr>
        </p:nvSpPr>
        <p:spPr/>
        <p:txBody>
          <a:bodyPr>
            <a:normAutofit fontScale="70000" lnSpcReduction="20000"/>
          </a:bodyPr>
          <a:lstStyle/>
          <a:p>
            <a:r>
              <a:rPr lang="en-US" dirty="0"/>
              <a:t>July 2012: Established multidisciplinary committee</a:t>
            </a:r>
          </a:p>
          <a:p>
            <a:r>
              <a:rPr lang="en-US" dirty="0"/>
              <a:t>Nov &amp; Dec 2012: NICU nursing education for scoring</a:t>
            </a:r>
          </a:p>
          <a:p>
            <a:r>
              <a:rPr lang="en-US" dirty="0"/>
              <a:t>January 2013: NAS Treatment algorithm Go-Live</a:t>
            </a:r>
          </a:p>
          <a:p>
            <a:r>
              <a:rPr lang="en-US" dirty="0"/>
              <a:t>February 2013: MICC nursing education for scoring</a:t>
            </a:r>
          </a:p>
          <a:p>
            <a:r>
              <a:rPr lang="en-US" dirty="0"/>
              <a:t>April 2013: Universal umbilical cord screening</a:t>
            </a:r>
          </a:p>
          <a:p>
            <a:r>
              <a:rPr lang="en-US" dirty="0"/>
              <a:t>March –Dec 2013: Regular reporting of guideline compliance</a:t>
            </a:r>
          </a:p>
          <a:p>
            <a:endParaRPr lang="en-US" dirty="0"/>
          </a:p>
          <a:p>
            <a:endParaRPr lang="en-US" dirty="0"/>
          </a:p>
        </p:txBody>
      </p:sp>
      <p:sp>
        <p:nvSpPr>
          <p:cNvPr id="4" name="Content Placeholder 3">
            <a:extLst>
              <a:ext uri="{FF2B5EF4-FFF2-40B4-BE49-F238E27FC236}">
                <a16:creationId xmlns:a16="http://schemas.microsoft.com/office/drawing/2014/main" id="{8F5E08E3-B924-4400-9E12-5F4D566F21B7}"/>
              </a:ext>
            </a:extLst>
          </p:cNvPr>
          <p:cNvSpPr>
            <a:spLocks noGrp="1"/>
          </p:cNvSpPr>
          <p:nvPr>
            <p:ph sz="half" idx="2"/>
          </p:nvPr>
        </p:nvSpPr>
        <p:spPr/>
        <p:txBody>
          <a:bodyPr>
            <a:normAutofit fontScale="70000" lnSpcReduction="20000"/>
          </a:bodyPr>
          <a:lstStyle/>
          <a:p>
            <a:r>
              <a:rPr lang="en-US" dirty="0"/>
              <a:t>June 2014: Parent education pamphlet developed  </a:t>
            </a:r>
          </a:p>
          <a:p>
            <a:r>
              <a:rPr lang="en-US" dirty="0"/>
              <a:t>July 2014: Breastfeeding guideline implemented</a:t>
            </a:r>
          </a:p>
          <a:p>
            <a:r>
              <a:rPr lang="en-US" dirty="0"/>
              <a:t>September 2014: Non-pharmacologic education</a:t>
            </a:r>
          </a:p>
          <a:p>
            <a:r>
              <a:rPr lang="en-US" dirty="0"/>
              <a:t>Jan 2016: Re-boot of active committee participation</a:t>
            </a:r>
          </a:p>
          <a:p>
            <a:r>
              <a:rPr lang="en-US" dirty="0"/>
              <a:t>Aug 2017: Changed from Phenobarbital to Clonidine as 2</a:t>
            </a:r>
            <a:r>
              <a:rPr lang="en-US" baseline="30000" dirty="0"/>
              <a:t>nd</a:t>
            </a:r>
            <a:r>
              <a:rPr lang="en-US" dirty="0"/>
              <a:t> line adjunct treatment agent of choice </a:t>
            </a:r>
          </a:p>
          <a:p>
            <a:r>
              <a:rPr lang="en-US" dirty="0"/>
              <a:t>Dec 2017: Improved Rooming in</a:t>
            </a:r>
          </a:p>
          <a:p>
            <a:endParaRPr lang="en-US" dirty="0"/>
          </a:p>
        </p:txBody>
      </p:sp>
      <p:pic>
        <p:nvPicPr>
          <p:cNvPr id="5" name="Picture 4" descr="image001">
            <a:extLst>
              <a:ext uri="{FF2B5EF4-FFF2-40B4-BE49-F238E27FC236}">
                <a16:creationId xmlns:a16="http://schemas.microsoft.com/office/drawing/2014/main" id="{AE641666-6B0A-4D85-AF4C-D034E3516B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726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Initiation of Pharmacotherapy</a:t>
            </a:r>
          </a:p>
        </p:txBody>
      </p:sp>
      <p:sp>
        <p:nvSpPr>
          <p:cNvPr id="3" name="Content Placeholder 2"/>
          <p:cNvSpPr>
            <a:spLocks noGrp="1"/>
          </p:cNvSpPr>
          <p:nvPr>
            <p:ph idx="1"/>
          </p:nvPr>
        </p:nvSpPr>
        <p:spPr/>
        <p:txBody>
          <a:bodyPr/>
          <a:lstStyle/>
          <a:p>
            <a:r>
              <a:rPr lang="en-US" dirty="0"/>
              <a:t>3 consecutive scores ≥ 12</a:t>
            </a:r>
          </a:p>
          <a:p>
            <a:r>
              <a:rPr lang="en-US" dirty="0"/>
              <a:t>2 combined, consecutive scores ≥ 28 </a:t>
            </a:r>
          </a:p>
          <a:p>
            <a:endParaRPr lang="en-US" dirty="0"/>
          </a:p>
        </p:txBody>
      </p:sp>
      <p:pic>
        <p:nvPicPr>
          <p:cNvPr id="4" name="Picture 3" descr="image001">
            <a:extLst>
              <a:ext uri="{FF2B5EF4-FFF2-40B4-BE49-F238E27FC236}">
                <a16:creationId xmlns:a16="http://schemas.microsoft.com/office/drawing/2014/main" id="{85AC69DA-845C-4F66-814D-BF0D533553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714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2A0E-1EB5-49EB-9035-14DF05B5505B}"/>
              </a:ext>
            </a:extLst>
          </p:cNvPr>
          <p:cNvSpPr>
            <a:spLocks noGrp="1"/>
          </p:cNvSpPr>
          <p:nvPr>
            <p:ph type="title"/>
          </p:nvPr>
        </p:nvSpPr>
        <p:spPr/>
        <p:txBody>
          <a:bodyPr/>
          <a:lstStyle/>
          <a:p>
            <a:r>
              <a:rPr lang="en-US" dirty="0"/>
              <a:t>Morphine</a:t>
            </a:r>
          </a:p>
        </p:txBody>
      </p:sp>
      <p:sp>
        <p:nvSpPr>
          <p:cNvPr id="3" name="Content Placeholder 2">
            <a:extLst>
              <a:ext uri="{FF2B5EF4-FFF2-40B4-BE49-F238E27FC236}">
                <a16:creationId xmlns:a16="http://schemas.microsoft.com/office/drawing/2014/main" id="{F18A50BA-7647-4744-8BA4-A593EAFCF898}"/>
              </a:ext>
            </a:extLst>
          </p:cNvPr>
          <p:cNvSpPr>
            <a:spLocks noGrp="1"/>
          </p:cNvSpPr>
          <p:nvPr>
            <p:ph idx="1"/>
          </p:nvPr>
        </p:nvSpPr>
        <p:spPr/>
        <p:txBody>
          <a:bodyPr>
            <a:normAutofit fontScale="92500" lnSpcReduction="10000"/>
          </a:bodyPr>
          <a:lstStyle/>
          <a:p>
            <a:pPr>
              <a:buFont typeface="Wingdings 3" panose="05040102010807070707" pitchFamily="18" charset="2"/>
              <a:buChar char="}"/>
            </a:pPr>
            <a:r>
              <a:rPr lang="en-US" sz="3200" dirty="0">
                <a:solidFill>
                  <a:srgbClr val="000000"/>
                </a:solidFill>
                <a:latin typeface="Arial" panose="020B0604020202020204" pitchFamily="34" charset="0"/>
              </a:rPr>
              <a:t>Natural </a:t>
            </a:r>
            <a:r>
              <a:rPr lang="el-GR" sz="3200" dirty="0">
                <a:solidFill>
                  <a:srgbClr val="000000"/>
                </a:solidFill>
                <a:latin typeface="Arial" panose="020B0604020202020204" pitchFamily="34" charset="0"/>
              </a:rPr>
              <a:t>μ-</a:t>
            </a:r>
            <a:r>
              <a:rPr lang="en-US" sz="3200" dirty="0">
                <a:solidFill>
                  <a:srgbClr val="000000"/>
                </a:solidFill>
                <a:latin typeface="Arial" panose="020B0604020202020204" pitchFamily="34" charset="0"/>
              </a:rPr>
              <a:t>opioid receptor agonist</a:t>
            </a:r>
          </a:p>
          <a:p>
            <a:pPr>
              <a:buFont typeface="Wingdings 3" panose="05040102010807070707" pitchFamily="18" charset="2"/>
              <a:buChar char="}"/>
            </a:pPr>
            <a:r>
              <a:rPr lang="en-US" sz="3200" dirty="0">
                <a:solidFill>
                  <a:srgbClr val="000000"/>
                </a:solidFill>
                <a:latin typeface="Arial" panose="020B0604020202020204" pitchFamily="34" charset="0"/>
              </a:rPr>
              <a:t>Treats all aspects of opioid withdrawal</a:t>
            </a:r>
          </a:p>
          <a:p>
            <a:pPr>
              <a:buFont typeface="Wingdings 3" panose="05040102010807070707" pitchFamily="18" charset="2"/>
              <a:buChar char="}"/>
            </a:pPr>
            <a:r>
              <a:rPr lang="en-US" sz="3200" dirty="0">
                <a:solidFill>
                  <a:srgbClr val="000000"/>
                </a:solidFill>
                <a:latin typeface="Arial" panose="020B0604020202020204" pitchFamily="34" charset="0"/>
              </a:rPr>
              <a:t>Oral preparation does not contain alcohol</a:t>
            </a:r>
          </a:p>
          <a:p>
            <a:pPr>
              <a:buFont typeface="Wingdings 3" panose="05040102010807070707" pitchFamily="18" charset="2"/>
              <a:buChar char="}"/>
            </a:pPr>
            <a:r>
              <a:rPr lang="en-US" sz="3200" dirty="0">
                <a:solidFill>
                  <a:srgbClr val="000000"/>
                </a:solidFill>
                <a:latin typeface="Arial" panose="020B0604020202020204" pitchFamily="34" charset="0"/>
              </a:rPr>
              <a:t>Pitfalls</a:t>
            </a:r>
            <a:br>
              <a:rPr lang="en-US" dirty="0">
                <a:solidFill>
                  <a:srgbClr val="000000"/>
                </a:solidFill>
                <a:latin typeface="Arial" panose="020B0604020202020204" pitchFamily="34" charset="0"/>
              </a:rPr>
            </a:br>
            <a:r>
              <a:rPr lang="en-US" dirty="0">
                <a:solidFill>
                  <a:srgbClr val="2DA2BF"/>
                </a:solidFill>
                <a:latin typeface="Wingdings" panose="05000000000000000000" pitchFamily="2" charset="2"/>
              </a:rPr>
              <a:t> </a:t>
            </a:r>
            <a:r>
              <a:rPr lang="en-US" dirty="0">
                <a:solidFill>
                  <a:srgbClr val="000000"/>
                </a:solidFill>
                <a:latin typeface="Arial" panose="020B0604020202020204" pitchFamily="34" charset="0"/>
              </a:rPr>
              <a:t>Overdose/side effects may be severe</a:t>
            </a:r>
            <a:br>
              <a:rPr lang="en-US" dirty="0">
                <a:solidFill>
                  <a:srgbClr val="000000"/>
                </a:solidFill>
                <a:latin typeface="Arial" panose="020B0604020202020204" pitchFamily="34" charset="0"/>
              </a:rPr>
            </a:br>
            <a:r>
              <a:rPr lang="en-US" dirty="0">
                <a:solidFill>
                  <a:srgbClr val="000000"/>
                </a:solidFill>
                <a:latin typeface="Arial" panose="020B0604020202020204" pitchFamily="34" charset="0"/>
              </a:rPr>
              <a:t>	</a:t>
            </a:r>
            <a:r>
              <a:rPr lang="en-US" dirty="0">
                <a:solidFill>
                  <a:srgbClr val="353535"/>
                </a:solidFill>
                <a:latin typeface="Wingdings" panose="05000000000000000000" pitchFamily="2" charset="2"/>
              </a:rPr>
              <a:t></a:t>
            </a:r>
            <a:r>
              <a:rPr lang="en-US" dirty="0">
                <a:solidFill>
                  <a:srgbClr val="000000"/>
                </a:solidFill>
                <a:latin typeface="Arial" panose="020B0604020202020204" pitchFamily="34" charset="0"/>
              </a:rPr>
              <a:t>Apnea; sedation; constipation</a:t>
            </a:r>
            <a:br>
              <a:rPr lang="en-US" dirty="0">
                <a:solidFill>
                  <a:srgbClr val="000000"/>
                </a:solidFill>
                <a:latin typeface="Arial" panose="020B0604020202020204" pitchFamily="34" charset="0"/>
              </a:rPr>
            </a:br>
            <a:r>
              <a:rPr lang="en-US" dirty="0">
                <a:solidFill>
                  <a:srgbClr val="2DA2BF"/>
                </a:solidFill>
                <a:latin typeface="Wingdings" panose="05000000000000000000" pitchFamily="2" charset="2"/>
              </a:rPr>
              <a:t> </a:t>
            </a:r>
            <a:r>
              <a:rPr lang="en-US" dirty="0">
                <a:solidFill>
                  <a:srgbClr val="000000"/>
                </a:solidFill>
                <a:latin typeface="Arial" panose="020B0604020202020204" pitchFamily="34" charset="0"/>
              </a:rPr>
              <a:t>Treatment may last for several weeks</a:t>
            </a:r>
            <a:br>
              <a:rPr lang="en-US" dirty="0">
                <a:solidFill>
                  <a:srgbClr val="000000"/>
                </a:solidFill>
                <a:latin typeface="Arial" panose="020B0604020202020204" pitchFamily="34" charset="0"/>
              </a:rPr>
            </a:br>
            <a:r>
              <a:rPr lang="en-US" dirty="0">
                <a:solidFill>
                  <a:srgbClr val="000000"/>
                </a:solidFill>
                <a:latin typeface="Arial" panose="020B0604020202020204" pitchFamily="34" charset="0"/>
              </a:rPr>
              <a:t>	</a:t>
            </a:r>
            <a:r>
              <a:rPr lang="en-US" dirty="0">
                <a:solidFill>
                  <a:srgbClr val="353535"/>
                </a:solidFill>
                <a:latin typeface="Wingdings" panose="05000000000000000000" pitchFamily="2" charset="2"/>
              </a:rPr>
              <a:t></a:t>
            </a:r>
            <a:r>
              <a:rPr lang="en-US" dirty="0">
                <a:solidFill>
                  <a:srgbClr val="000000"/>
                </a:solidFill>
                <a:latin typeface="Arial" panose="020B0604020202020204" pitchFamily="34" charset="0"/>
              </a:rPr>
              <a:t>Difficult for caregivers to wean (psychologically)</a:t>
            </a:r>
            <a:br>
              <a:rPr lang="en-US" dirty="0">
                <a:solidFill>
                  <a:srgbClr val="000000"/>
                </a:solidFill>
                <a:latin typeface="Arial" panose="020B0604020202020204" pitchFamily="34" charset="0"/>
              </a:rPr>
            </a:br>
            <a:r>
              <a:rPr lang="en-US" dirty="0">
                <a:solidFill>
                  <a:srgbClr val="2DA2BF"/>
                </a:solidFill>
                <a:latin typeface="Wingdings" panose="05000000000000000000" pitchFamily="2" charset="2"/>
              </a:rPr>
              <a:t> </a:t>
            </a:r>
            <a:r>
              <a:rPr lang="en-US" dirty="0">
                <a:solidFill>
                  <a:srgbClr val="000000"/>
                </a:solidFill>
                <a:latin typeface="Arial" panose="020B0604020202020204" pitchFamily="34" charset="0"/>
              </a:rPr>
              <a:t>Exposes infant to more narcotics</a:t>
            </a:r>
            <a:r>
              <a:rPr lang="en-US" dirty="0"/>
              <a:t> </a:t>
            </a:r>
            <a:br>
              <a:rPr lang="en-US" dirty="0"/>
            </a:br>
            <a:endParaRPr lang="en-US" dirty="0"/>
          </a:p>
        </p:txBody>
      </p:sp>
      <p:pic>
        <p:nvPicPr>
          <p:cNvPr id="4" name="Picture 3" descr="image001">
            <a:extLst>
              <a:ext uri="{FF2B5EF4-FFF2-40B4-BE49-F238E27FC236}">
                <a16:creationId xmlns:a16="http://schemas.microsoft.com/office/drawing/2014/main" id="{9C89A232-55D7-4B9A-B573-AD7EAFFD1FA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181600"/>
            <a:ext cx="13716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472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Morphine </a:t>
            </a:r>
          </a:p>
        </p:txBody>
      </p:sp>
      <p:sp>
        <p:nvSpPr>
          <p:cNvPr id="3" name="Content Placeholder 2"/>
          <p:cNvSpPr>
            <a:spLocks noGrp="1"/>
          </p:cNvSpPr>
          <p:nvPr>
            <p:ph idx="1"/>
          </p:nvPr>
        </p:nvSpPr>
        <p:spPr/>
        <p:txBody>
          <a:bodyPr>
            <a:normAutofit/>
          </a:bodyPr>
          <a:lstStyle/>
          <a:p>
            <a:r>
              <a:rPr lang="en-US" dirty="0"/>
              <a:t>Morphine 0.4 mg per mL oral solution</a:t>
            </a:r>
          </a:p>
          <a:p>
            <a:r>
              <a:rPr lang="en-US" dirty="0"/>
              <a:t>Initiation dose: 0.05 mg/kg every 3 hours</a:t>
            </a:r>
          </a:p>
          <a:p>
            <a:endParaRPr lang="en-US" dirty="0"/>
          </a:p>
          <a:p>
            <a:r>
              <a:rPr lang="en-US" dirty="0"/>
              <a:t>Monitor q12h: if scores ≥10, increase morphine in stepwise escalating doses</a:t>
            </a:r>
          </a:p>
          <a:p>
            <a:pPr lvl="1"/>
            <a:r>
              <a:rPr lang="en-US" dirty="0"/>
              <a:t>0.075 mg/kg every 3 hours</a:t>
            </a:r>
          </a:p>
          <a:p>
            <a:pPr lvl="1"/>
            <a:r>
              <a:rPr lang="en-US" dirty="0"/>
              <a:t>0.1 mg/kg every 3 hours</a:t>
            </a:r>
          </a:p>
          <a:p>
            <a:pPr lvl="1"/>
            <a:r>
              <a:rPr lang="en-US" dirty="0"/>
              <a:t>0.125 mg/kg every 3 hours</a:t>
            </a:r>
          </a:p>
          <a:p>
            <a:pPr lvl="1"/>
            <a:r>
              <a:rPr lang="en-US" dirty="0"/>
              <a:t>Add adjunctive agent</a:t>
            </a:r>
          </a:p>
        </p:txBody>
      </p:sp>
      <p:pic>
        <p:nvPicPr>
          <p:cNvPr id="7" name="Picture 6" descr="image001">
            <a:extLst>
              <a:ext uri="{FF2B5EF4-FFF2-40B4-BE49-F238E27FC236}">
                <a16:creationId xmlns:a16="http://schemas.microsoft.com/office/drawing/2014/main" id="{00BF6FDB-E06B-433C-96EA-FB58FED47C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677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35E9-1AB3-4A9B-9524-AC47B65F6FDF}"/>
              </a:ext>
            </a:extLst>
          </p:cNvPr>
          <p:cNvSpPr>
            <a:spLocks noGrp="1"/>
          </p:cNvSpPr>
          <p:nvPr>
            <p:ph type="title"/>
          </p:nvPr>
        </p:nvSpPr>
        <p:spPr/>
        <p:txBody>
          <a:bodyPr/>
          <a:lstStyle/>
          <a:p>
            <a:r>
              <a:rPr lang="en-US" dirty="0"/>
              <a:t>Clonidine</a:t>
            </a:r>
          </a:p>
        </p:txBody>
      </p:sp>
      <p:sp>
        <p:nvSpPr>
          <p:cNvPr id="3" name="Content Placeholder 2">
            <a:extLst>
              <a:ext uri="{FF2B5EF4-FFF2-40B4-BE49-F238E27FC236}">
                <a16:creationId xmlns:a16="http://schemas.microsoft.com/office/drawing/2014/main" id="{1FD492D7-5360-4E4E-AEDC-9D54D2764DF4}"/>
              </a:ext>
            </a:extLst>
          </p:cNvPr>
          <p:cNvSpPr>
            <a:spLocks noGrp="1"/>
          </p:cNvSpPr>
          <p:nvPr>
            <p:ph idx="1"/>
          </p:nvPr>
        </p:nvSpPr>
        <p:spPr/>
        <p:txBody>
          <a:bodyPr>
            <a:normAutofit lnSpcReduction="10000"/>
          </a:bodyPr>
          <a:lstStyle/>
          <a:p>
            <a:pPr>
              <a:buFont typeface="Wingdings 3" panose="05040102010807070707" pitchFamily="18" charset="2"/>
              <a:buChar char="}"/>
            </a:pPr>
            <a:r>
              <a:rPr lang="en-US" dirty="0">
                <a:solidFill>
                  <a:srgbClr val="000000"/>
                </a:solidFill>
                <a:latin typeface="Arial" panose="020B0604020202020204" pitchFamily="34" charset="0"/>
              </a:rPr>
              <a:t>Analgesic; antihypertensive; ADHD therapy</a:t>
            </a:r>
          </a:p>
          <a:p>
            <a:pPr>
              <a:buFont typeface="Wingdings 3" panose="05040102010807070707" pitchFamily="18" charset="2"/>
              <a:buChar char="}"/>
            </a:pPr>
            <a:r>
              <a:rPr lang="el-GR" dirty="0">
                <a:solidFill>
                  <a:srgbClr val="000000"/>
                </a:solidFill>
                <a:latin typeface="Arial" panose="020B0604020202020204" pitchFamily="34" charset="0"/>
              </a:rPr>
              <a:t>α-</a:t>
            </a:r>
            <a:r>
              <a:rPr lang="en-US" dirty="0">
                <a:solidFill>
                  <a:srgbClr val="000000"/>
                </a:solidFill>
                <a:latin typeface="Arial" panose="020B0604020202020204" pitchFamily="34" charset="0"/>
              </a:rPr>
              <a:t>adrenergic receptor agonist; activates inhibitory neuronal norepinephrine release &amp; locks neuronal excitation in locus coeruleus</a:t>
            </a:r>
          </a:p>
          <a:p>
            <a:pPr>
              <a:buFont typeface="Wingdings 3" panose="05040102010807070707" pitchFamily="18" charset="2"/>
              <a:buChar char="}"/>
            </a:pPr>
            <a:r>
              <a:rPr lang="en-US" dirty="0">
                <a:solidFill>
                  <a:srgbClr val="000000"/>
                </a:solidFill>
                <a:latin typeface="Arial" panose="020B0604020202020204" pitchFamily="34" charset="0"/>
              </a:rPr>
              <a:t>No over sedation; no lengthy taper; no alcohol</a:t>
            </a:r>
          </a:p>
          <a:p>
            <a:pPr>
              <a:buFont typeface="Wingdings 3" panose="05040102010807070707" pitchFamily="18" charset="2"/>
              <a:buChar char="}"/>
            </a:pPr>
            <a:r>
              <a:rPr lang="en-US" dirty="0">
                <a:solidFill>
                  <a:srgbClr val="000000"/>
                </a:solidFill>
                <a:latin typeface="Arial" panose="020B0604020202020204" pitchFamily="34" charset="0"/>
              </a:rPr>
              <a:t>Pitfalls:</a:t>
            </a:r>
          </a:p>
          <a:p>
            <a:pPr lvl="1">
              <a:buFont typeface="Wingdings 3" panose="05040102010807070707" pitchFamily="18" charset="2"/>
              <a:buChar char="}"/>
            </a:pPr>
            <a:r>
              <a:rPr lang="en-US" sz="2000" dirty="0">
                <a:solidFill>
                  <a:srgbClr val="000000"/>
                </a:solidFill>
                <a:latin typeface="Arial" panose="020B0604020202020204" pitchFamily="34" charset="0"/>
              </a:rPr>
              <a:t>Can cause hypotension and bradycardia</a:t>
            </a:r>
          </a:p>
          <a:p>
            <a:pPr lvl="1">
              <a:buFont typeface="Wingdings 3" panose="05040102010807070707" pitchFamily="18" charset="2"/>
              <a:buChar char="}"/>
            </a:pPr>
            <a:r>
              <a:rPr lang="en-US" sz="2000" dirty="0">
                <a:solidFill>
                  <a:srgbClr val="000000"/>
                </a:solidFill>
                <a:latin typeface="Arial" panose="020B0604020202020204" pitchFamily="34" charset="0"/>
              </a:rPr>
              <a:t>Potential for 1000-fold error (</a:t>
            </a:r>
            <a:r>
              <a:rPr lang="el-GR" sz="2000" dirty="0">
                <a:solidFill>
                  <a:srgbClr val="000000"/>
                </a:solidFill>
                <a:latin typeface="Arial" panose="020B0604020202020204" pitchFamily="34" charset="0"/>
              </a:rPr>
              <a:t>μ</a:t>
            </a:r>
            <a:r>
              <a:rPr lang="en-US" sz="2000" dirty="0">
                <a:solidFill>
                  <a:srgbClr val="000000"/>
                </a:solidFill>
                <a:latin typeface="Arial" panose="020B0604020202020204" pitchFamily="34" charset="0"/>
              </a:rPr>
              <a:t>g vs. mg/mL)</a:t>
            </a:r>
          </a:p>
          <a:p>
            <a:pPr lvl="1">
              <a:buFont typeface="Wingdings 3" panose="05040102010807070707" pitchFamily="18" charset="2"/>
              <a:buChar char="}"/>
            </a:pPr>
            <a:r>
              <a:rPr lang="en-US" sz="2000" dirty="0">
                <a:solidFill>
                  <a:srgbClr val="000000"/>
                </a:solidFill>
                <a:latin typeface="Arial" panose="020B0604020202020204" pitchFamily="34" charset="0"/>
              </a:rPr>
              <a:t>Abrupt discontinuation can lead to </a:t>
            </a:r>
            <a:r>
              <a:rPr lang="en-US" sz="2000" dirty="0">
                <a:solidFill>
                  <a:srgbClr val="000000"/>
                </a:solidFill>
                <a:latin typeface="Wingdings" panose="05000000000000000000" pitchFamily="2" charset="2"/>
              </a:rPr>
              <a:t></a:t>
            </a:r>
            <a:r>
              <a:rPr lang="en-US" sz="2000" dirty="0">
                <a:solidFill>
                  <a:srgbClr val="000000"/>
                </a:solidFill>
                <a:latin typeface="Arial" panose="020B0604020202020204" pitchFamily="34" charset="0"/>
              </a:rPr>
              <a:t>BP &amp; HR, so must be weaned in the hospital</a:t>
            </a:r>
            <a:r>
              <a:rPr lang="en-US" dirty="0"/>
              <a:t> </a:t>
            </a:r>
            <a:br>
              <a:rPr lang="en-US" dirty="0"/>
            </a:br>
            <a:endParaRPr lang="en-US" dirty="0"/>
          </a:p>
        </p:txBody>
      </p:sp>
      <p:pic>
        <p:nvPicPr>
          <p:cNvPr id="4" name="Picture 3" descr="image001">
            <a:extLst>
              <a:ext uri="{FF2B5EF4-FFF2-40B4-BE49-F238E27FC236}">
                <a16:creationId xmlns:a16="http://schemas.microsoft.com/office/drawing/2014/main" id="{EDEFD31A-E115-41E3-B99E-522E4DB499D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181600"/>
            <a:ext cx="13716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014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Clonidine Dosing</a:t>
            </a:r>
          </a:p>
        </p:txBody>
      </p:sp>
      <p:sp>
        <p:nvSpPr>
          <p:cNvPr id="3" name="Content Placeholder 2"/>
          <p:cNvSpPr>
            <a:spLocks noGrp="1"/>
          </p:cNvSpPr>
          <p:nvPr>
            <p:ph idx="1"/>
          </p:nvPr>
        </p:nvSpPr>
        <p:spPr/>
        <p:txBody>
          <a:bodyPr/>
          <a:lstStyle/>
          <a:p>
            <a:r>
              <a:rPr lang="en-US" dirty="0"/>
              <a:t>Clonidine 100 mcg per mL oral liquid</a:t>
            </a:r>
          </a:p>
          <a:p>
            <a:r>
              <a:rPr lang="en-US" dirty="0"/>
              <a:t>Initiation dose: 1 mcg/kg every 6 hours</a:t>
            </a:r>
          </a:p>
          <a:p>
            <a:endParaRPr lang="en-US" dirty="0"/>
          </a:p>
          <a:p>
            <a:r>
              <a:rPr lang="en-US" dirty="0"/>
              <a:t>If after 24 hours scores continue to be greater than 10 increase clonidine</a:t>
            </a:r>
          </a:p>
          <a:p>
            <a:pPr lvl="1"/>
            <a:r>
              <a:rPr lang="en-US" dirty="0"/>
              <a:t>1.25 mcg/kg every 6 hours</a:t>
            </a:r>
          </a:p>
          <a:p>
            <a:pPr lvl="1"/>
            <a:r>
              <a:rPr lang="en-US" dirty="0"/>
              <a:t>1.5 mcg/kg every 6 hours</a:t>
            </a:r>
          </a:p>
          <a:p>
            <a:pPr lvl="1"/>
            <a:r>
              <a:rPr lang="en-US" dirty="0"/>
              <a:t>1.75 mcg/kg every 6 hours</a:t>
            </a:r>
          </a:p>
          <a:p>
            <a:pPr lvl="1"/>
            <a:r>
              <a:rPr lang="en-US" dirty="0"/>
              <a:t>2 mcg/kg every 6 hours</a:t>
            </a:r>
          </a:p>
        </p:txBody>
      </p:sp>
      <p:pic>
        <p:nvPicPr>
          <p:cNvPr id="4" name="Picture 3" descr="image001">
            <a:extLst>
              <a:ext uri="{FF2B5EF4-FFF2-40B4-BE49-F238E27FC236}">
                <a16:creationId xmlns:a16="http://schemas.microsoft.com/office/drawing/2014/main" id="{7AFF9984-79B7-414A-8405-B92AA50C629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891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Rescue Dosing</a:t>
            </a:r>
          </a:p>
        </p:txBody>
      </p:sp>
      <p:sp>
        <p:nvSpPr>
          <p:cNvPr id="3" name="Content Placeholder 2"/>
          <p:cNvSpPr>
            <a:spLocks noGrp="1"/>
          </p:cNvSpPr>
          <p:nvPr>
            <p:ph idx="1"/>
          </p:nvPr>
        </p:nvSpPr>
        <p:spPr/>
        <p:txBody>
          <a:bodyPr/>
          <a:lstStyle/>
          <a:p>
            <a:r>
              <a:rPr lang="en-US" dirty="0"/>
              <a:t>For intermittent periods of extreme symptoms or when increased dosing is needed</a:t>
            </a:r>
          </a:p>
          <a:p>
            <a:r>
              <a:rPr lang="en-US" dirty="0"/>
              <a:t>Rescue dose= 0.025 mg/kg once</a:t>
            </a:r>
          </a:p>
          <a:p>
            <a:endParaRPr lang="en-US" dirty="0"/>
          </a:p>
          <a:p>
            <a:r>
              <a:rPr lang="en-US" dirty="0"/>
              <a:t>Given if 2 scores &gt; 12 while on therapy</a:t>
            </a:r>
          </a:p>
        </p:txBody>
      </p:sp>
      <p:pic>
        <p:nvPicPr>
          <p:cNvPr id="4" name="Picture 3" descr="image001">
            <a:extLst>
              <a:ext uri="{FF2B5EF4-FFF2-40B4-BE49-F238E27FC236}">
                <a16:creationId xmlns:a16="http://schemas.microsoft.com/office/drawing/2014/main" id="{1476CD1F-89D8-440F-9A10-2E23B3FA449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4301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42B4-61CB-45DC-A91C-D8CB90C74A46}"/>
              </a:ext>
            </a:extLst>
          </p:cNvPr>
          <p:cNvSpPr>
            <a:spLocks noGrp="1"/>
          </p:cNvSpPr>
          <p:nvPr>
            <p:ph type="title"/>
          </p:nvPr>
        </p:nvSpPr>
        <p:spPr/>
        <p:txBody>
          <a:bodyPr/>
          <a:lstStyle/>
          <a:p>
            <a:r>
              <a:rPr lang="en-US" dirty="0"/>
              <a:t>Stabilization and Weaning</a:t>
            </a:r>
          </a:p>
        </p:txBody>
      </p:sp>
      <p:sp>
        <p:nvSpPr>
          <p:cNvPr id="3" name="Content Placeholder 2">
            <a:extLst>
              <a:ext uri="{FF2B5EF4-FFF2-40B4-BE49-F238E27FC236}">
                <a16:creationId xmlns:a16="http://schemas.microsoft.com/office/drawing/2014/main" id="{E25C863B-0F84-4A72-A0D1-00386D0F6981}"/>
              </a:ext>
            </a:extLst>
          </p:cNvPr>
          <p:cNvSpPr>
            <a:spLocks noGrp="1"/>
          </p:cNvSpPr>
          <p:nvPr>
            <p:ph idx="1"/>
          </p:nvPr>
        </p:nvSpPr>
        <p:spPr/>
        <p:txBody>
          <a:bodyPr/>
          <a:lstStyle/>
          <a:p>
            <a:r>
              <a:rPr lang="en-US" dirty="0"/>
              <a:t>3 days of stabilization with consistent scores &lt; 10</a:t>
            </a:r>
          </a:p>
          <a:p>
            <a:r>
              <a:rPr lang="en-US" dirty="0"/>
              <a:t>After stabilization, begin weaning pharmacotherapy</a:t>
            </a:r>
          </a:p>
        </p:txBody>
      </p:sp>
      <p:pic>
        <p:nvPicPr>
          <p:cNvPr id="4" name="Picture 3" descr="image001">
            <a:extLst>
              <a:ext uri="{FF2B5EF4-FFF2-40B4-BE49-F238E27FC236}">
                <a16:creationId xmlns:a16="http://schemas.microsoft.com/office/drawing/2014/main" id="{970671CF-4A1C-4792-91CD-53EF103EB3C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0085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Weaning</a:t>
            </a:r>
          </a:p>
        </p:txBody>
      </p:sp>
      <p:sp>
        <p:nvSpPr>
          <p:cNvPr id="3" name="Content Placeholder 2"/>
          <p:cNvSpPr>
            <a:spLocks noGrp="1"/>
          </p:cNvSpPr>
          <p:nvPr>
            <p:ph idx="1"/>
          </p:nvPr>
        </p:nvSpPr>
        <p:spPr/>
        <p:txBody>
          <a:bodyPr/>
          <a:lstStyle/>
          <a:p>
            <a:r>
              <a:rPr lang="en-US" dirty="0"/>
              <a:t>Wean morphine 1</a:t>
            </a:r>
            <a:r>
              <a:rPr lang="en-US" baseline="30000" dirty="0"/>
              <a:t>st</a:t>
            </a:r>
            <a:r>
              <a:rPr lang="en-US" dirty="0"/>
              <a:t> </a:t>
            </a:r>
          </a:p>
          <a:p>
            <a:pPr lvl="1"/>
            <a:r>
              <a:rPr lang="en-US" dirty="0"/>
              <a:t>Reduce daily dose by 10% every 24 hours as long as scores are acceptable </a:t>
            </a:r>
          </a:p>
          <a:p>
            <a:pPr lvl="1"/>
            <a:r>
              <a:rPr lang="en-US" dirty="0"/>
              <a:t>Alternate weaning dose or weaning interval</a:t>
            </a:r>
          </a:p>
          <a:p>
            <a:r>
              <a:rPr lang="en-US" dirty="0"/>
              <a:t>Begin clonidine wean once morphine is dosed at  q8h interval or after morphine taper is complete </a:t>
            </a:r>
          </a:p>
          <a:p>
            <a:pPr lvl="1"/>
            <a:r>
              <a:rPr lang="en-US" dirty="0"/>
              <a:t>Clonidine is weaned by reducing frequencies</a:t>
            </a:r>
          </a:p>
          <a:p>
            <a:pPr marL="457200" lvl="1" indent="0">
              <a:buNone/>
            </a:pPr>
            <a:endParaRPr lang="en-US" dirty="0"/>
          </a:p>
        </p:txBody>
      </p:sp>
      <p:pic>
        <p:nvPicPr>
          <p:cNvPr id="4" name="Picture 3" descr="image001">
            <a:extLst>
              <a:ext uri="{FF2B5EF4-FFF2-40B4-BE49-F238E27FC236}">
                <a16:creationId xmlns:a16="http://schemas.microsoft.com/office/drawing/2014/main" id="{ED742B82-2171-4F68-9A8A-2E9AD621872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291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Weaning Schedules</a:t>
            </a:r>
          </a:p>
        </p:txBody>
      </p:sp>
      <p:sp>
        <p:nvSpPr>
          <p:cNvPr id="3" name="Content Placeholder 2"/>
          <p:cNvSpPr>
            <a:spLocks noGrp="1"/>
          </p:cNvSpPr>
          <p:nvPr>
            <p:ph idx="1"/>
          </p:nvPr>
        </p:nvSpPr>
        <p:spPr/>
        <p:txBody>
          <a:bodyPr>
            <a:normAutofit fontScale="92500" lnSpcReduction="10000"/>
          </a:bodyPr>
          <a:lstStyle/>
          <a:p>
            <a:r>
              <a:rPr lang="en-US" b="1" dirty="0"/>
              <a:t>Stabilization Dose: 0.05 mg/kg every 3 hours</a:t>
            </a:r>
            <a:endParaRPr lang="en-US" dirty="0"/>
          </a:p>
          <a:p>
            <a:pPr marL="0" indent="0">
              <a:buNone/>
            </a:pPr>
            <a:r>
              <a:rPr lang="en-US" dirty="0"/>
              <a:t>	Step 1: 0.045 mg/kg every 3 hours</a:t>
            </a:r>
          </a:p>
          <a:p>
            <a:pPr marL="0" indent="0">
              <a:buNone/>
            </a:pPr>
            <a:r>
              <a:rPr lang="en-US" dirty="0"/>
              <a:t>	Step 2: 0.053 mg/kg every 4 hours</a:t>
            </a:r>
          </a:p>
          <a:p>
            <a:pPr marL="0" indent="0">
              <a:buNone/>
            </a:pPr>
            <a:r>
              <a:rPr lang="en-US" dirty="0"/>
              <a:t>	Step 3: 0.047 mg/kg every 4 hours</a:t>
            </a:r>
          </a:p>
          <a:p>
            <a:pPr marL="0" indent="0">
              <a:buNone/>
            </a:pPr>
            <a:r>
              <a:rPr lang="en-US" dirty="0"/>
              <a:t>	Step 4: 0.06 mg/kg every 6 hours</a:t>
            </a:r>
          </a:p>
          <a:p>
            <a:pPr marL="0" indent="0">
              <a:buNone/>
            </a:pPr>
            <a:r>
              <a:rPr lang="en-US" dirty="0"/>
              <a:t>	Step 5: 0.05 mg/kg every 6 hours</a:t>
            </a:r>
          </a:p>
          <a:p>
            <a:pPr marL="0" indent="0">
              <a:buNone/>
            </a:pPr>
            <a:r>
              <a:rPr lang="en-US" dirty="0"/>
              <a:t>	Step 6: 0.053 mg/kg every 8 hours</a:t>
            </a:r>
          </a:p>
          <a:p>
            <a:pPr marL="0" indent="0">
              <a:buNone/>
            </a:pPr>
            <a:r>
              <a:rPr lang="en-US" dirty="0"/>
              <a:t>	Step 7: 0.04 mg/kg every 8 hours </a:t>
            </a:r>
            <a:r>
              <a:rPr lang="en-US" sz="2200" dirty="0"/>
              <a:t>(home going	 dose)</a:t>
            </a:r>
          </a:p>
          <a:p>
            <a:pPr marL="0" indent="0">
              <a:buNone/>
            </a:pPr>
            <a:r>
              <a:rPr lang="en-US" dirty="0"/>
              <a:t>	Step 8: 0.04 mg/kg every 12 hours </a:t>
            </a:r>
            <a:r>
              <a:rPr lang="en-US" sz="2000" dirty="0"/>
              <a:t>(last inpatient step)</a:t>
            </a:r>
            <a:endParaRPr lang="en-US" dirty="0"/>
          </a:p>
          <a:p>
            <a:pPr marL="0" indent="0">
              <a:buNone/>
            </a:pPr>
            <a:r>
              <a:rPr lang="en-US" dirty="0"/>
              <a:t>	</a:t>
            </a:r>
            <a:r>
              <a:rPr lang="en-US" i="1" dirty="0"/>
              <a:t>Step 9: 0.04 mg/kg every 24 hours</a:t>
            </a:r>
          </a:p>
          <a:p>
            <a:endParaRPr lang="en-US" dirty="0"/>
          </a:p>
        </p:txBody>
      </p:sp>
      <p:pic>
        <p:nvPicPr>
          <p:cNvPr id="4" name="Picture 3" descr="image001">
            <a:extLst>
              <a:ext uri="{FF2B5EF4-FFF2-40B4-BE49-F238E27FC236}">
                <a16:creationId xmlns:a16="http://schemas.microsoft.com/office/drawing/2014/main" id="{7867FE1F-1AB7-4BE4-AB81-26D4BBB8161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873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F0FE5-3FE0-4798-AE73-87FFEE9AEDF0}"/>
              </a:ext>
            </a:extLst>
          </p:cNvPr>
          <p:cNvSpPr>
            <a:spLocks noGrp="1"/>
          </p:cNvSpPr>
          <p:nvPr>
            <p:ph type="title"/>
          </p:nvPr>
        </p:nvSpPr>
        <p:spPr/>
        <p:txBody>
          <a:bodyPr/>
          <a:lstStyle/>
          <a:p>
            <a:r>
              <a:rPr lang="en-US" dirty="0"/>
              <a:t>Weaning Schedules</a:t>
            </a:r>
          </a:p>
        </p:txBody>
      </p:sp>
      <p:sp>
        <p:nvSpPr>
          <p:cNvPr id="3" name="Content Placeholder 2">
            <a:extLst>
              <a:ext uri="{FF2B5EF4-FFF2-40B4-BE49-F238E27FC236}">
                <a16:creationId xmlns:a16="http://schemas.microsoft.com/office/drawing/2014/main" id="{4B659562-5047-497E-929D-17548CFDB06D}"/>
              </a:ext>
            </a:extLst>
          </p:cNvPr>
          <p:cNvSpPr>
            <a:spLocks noGrp="1"/>
          </p:cNvSpPr>
          <p:nvPr>
            <p:ph idx="1"/>
          </p:nvPr>
        </p:nvSpPr>
        <p:spPr/>
        <p:txBody>
          <a:bodyPr/>
          <a:lstStyle/>
          <a:p>
            <a:r>
              <a:rPr lang="en-US" b="1" dirty="0"/>
              <a:t>Clonidine (4mcg/kg/day)</a:t>
            </a:r>
            <a:endParaRPr lang="en-US" dirty="0"/>
          </a:p>
          <a:p>
            <a:r>
              <a:rPr lang="en-US" dirty="0"/>
              <a:t>Step 1: 1mcg/kg every 6 hours</a:t>
            </a:r>
          </a:p>
          <a:p>
            <a:r>
              <a:rPr lang="en-US" dirty="0"/>
              <a:t>Step 2: 1mcg/kg every 8 hours (home going dose)</a:t>
            </a:r>
          </a:p>
          <a:p>
            <a:r>
              <a:rPr lang="en-US" dirty="0"/>
              <a:t>Step 3:  1mcg/kg every 12 hours</a:t>
            </a:r>
          </a:p>
          <a:p>
            <a:r>
              <a:rPr lang="en-US" dirty="0"/>
              <a:t>Step 4: 0.5mcg/kg every 12 hours</a:t>
            </a:r>
          </a:p>
        </p:txBody>
      </p:sp>
    </p:spTree>
    <p:extLst>
      <p:ext uri="{BB962C8B-B14F-4D97-AF65-F5344CB8AC3E}">
        <p14:creationId xmlns:p14="http://schemas.microsoft.com/office/powerpoint/2010/main" val="191268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Emphasis</a:t>
            </a:r>
          </a:p>
        </p:txBody>
      </p:sp>
      <p:graphicFrame>
        <p:nvGraphicFramePr>
          <p:cNvPr id="4" name="Content Placeholder 3"/>
          <p:cNvGraphicFramePr>
            <a:graphicFrameLocks noGrp="1"/>
          </p:cNvGraphicFramePr>
          <p:nvPr>
            <p:ph idx="1"/>
            <p:extLst/>
          </p:nvPr>
        </p:nvGraphicFramePr>
        <p:xfrm>
          <a:off x="304800" y="1600200"/>
          <a:ext cx="8610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image001">
            <a:extLst>
              <a:ext uri="{FF2B5EF4-FFF2-40B4-BE49-F238E27FC236}">
                <a16:creationId xmlns:a16="http://schemas.microsoft.com/office/drawing/2014/main" id="{9E28F57C-AA6E-418D-8344-A7B84C77847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3265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Pharmacy Note</a:t>
            </a:r>
          </a:p>
        </p:txBody>
      </p:sp>
      <p:pic>
        <p:nvPicPr>
          <p:cNvPr id="4" name="Content Placeholder 3"/>
          <p:cNvPicPr>
            <a:picLocks noGrp="1"/>
          </p:cNvPicPr>
          <p:nvPr>
            <p:ph idx="1"/>
          </p:nvPr>
        </p:nvPicPr>
        <p:blipFill rotWithShape="1">
          <a:blip r:embed="rId2"/>
          <a:srcRect t="15575" r="26175" b="15290"/>
          <a:stretch/>
        </p:blipFill>
        <p:spPr bwMode="auto">
          <a:xfrm>
            <a:off x="457200" y="1695648"/>
            <a:ext cx="8229600" cy="4335066"/>
          </a:xfrm>
          <a:prstGeom prst="rect">
            <a:avLst/>
          </a:prstGeom>
          <a:ln>
            <a:noFill/>
          </a:ln>
          <a:extLst>
            <a:ext uri="{53640926-AAD7-44D8-BBD7-CCE9431645EC}">
              <a14:shadowObscured xmlns:a14="http://schemas.microsoft.com/office/drawing/2010/main"/>
            </a:ext>
          </a:extLst>
        </p:spPr>
      </p:pic>
      <p:pic>
        <p:nvPicPr>
          <p:cNvPr id="5" name="Picture 4" descr="image001">
            <a:extLst>
              <a:ext uri="{FF2B5EF4-FFF2-40B4-BE49-F238E27FC236}">
                <a16:creationId xmlns:a16="http://schemas.microsoft.com/office/drawing/2014/main" id="{E49CD142-F750-47A5-9B9B-3F0FD7CAF2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9330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Discharge Criteria</a:t>
            </a:r>
          </a:p>
        </p:txBody>
      </p:sp>
      <p:sp>
        <p:nvSpPr>
          <p:cNvPr id="3" name="Content Placeholder 2"/>
          <p:cNvSpPr>
            <a:spLocks noGrp="1"/>
          </p:cNvSpPr>
          <p:nvPr>
            <p:ph idx="1"/>
          </p:nvPr>
        </p:nvSpPr>
        <p:spPr/>
        <p:txBody>
          <a:bodyPr/>
          <a:lstStyle/>
          <a:p>
            <a:r>
              <a:rPr lang="en-US" dirty="0"/>
              <a:t>Select infants may be discharged to complete morphine taper at home</a:t>
            </a:r>
          </a:p>
          <a:p>
            <a:pPr lvl="1"/>
            <a:r>
              <a:rPr lang="en-US" dirty="0"/>
              <a:t>Parents appropriate and involved during stay</a:t>
            </a:r>
          </a:p>
          <a:p>
            <a:pPr lvl="1"/>
            <a:r>
              <a:rPr lang="en-US" dirty="0"/>
              <a:t>Mother is in recovery or doing well with treatment</a:t>
            </a:r>
          </a:p>
          <a:p>
            <a:pPr lvl="1"/>
            <a:r>
              <a:rPr lang="en-US" dirty="0"/>
              <a:t>Foster care or Adoption cases</a:t>
            </a:r>
          </a:p>
          <a:p>
            <a:pPr lvl="1"/>
            <a:r>
              <a:rPr lang="en-US" dirty="0"/>
              <a:t>Social work also discusses with CPS for their input</a:t>
            </a:r>
          </a:p>
          <a:p>
            <a:r>
              <a:rPr lang="en-US" dirty="0"/>
              <a:t>If patients complete taper inpatient</a:t>
            </a:r>
          </a:p>
          <a:p>
            <a:pPr lvl="1"/>
            <a:r>
              <a:rPr lang="en-US" dirty="0"/>
              <a:t>Observed for 24 hours after last dose</a:t>
            </a:r>
          </a:p>
          <a:p>
            <a:pPr lvl="1"/>
            <a:r>
              <a:rPr lang="en-US" dirty="0"/>
              <a:t>Weaning schedule is stopped at every 12 hour dosing</a:t>
            </a:r>
          </a:p>
        </p:txBody>
      </p:sp>
      <p:pic>
        <p:nvPicPr>
          <p:cNvPr id="4" name="Picture 3" descr="image001">
            <a:extLst>
              <a:ext uri="{FF2B5EF4-FFF2-40B4-BE49-F238E27FC236}">
                <a16:creationId xmlns:a16="http://schemas.microsoft.com/office/drawing/2014/main" id="{E6A226BC-C060-44D2-B186-5FC982E0903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23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Morphine and Clonidine Weans</a:t>
            </a:r>
          </a:p>
        </p:txBody>
      </p:sp>
      <p:sp>
        <p:nvSpPr>
          <p:cNvPr id="3" name="Content Placeholder 2"/>
          <p:cNvSpPr>
            <a:spLocks noGrp="1"/>
          </p:cNvSpPr>
          <p:nvPr>
            <p:ph idx="1"/>
          </p:nvPr>
        </p:nvSpPr>
        <p:spPr/>
        <p:txBody>
          <a:bodyPr>
            <a:normAutofit fontScale="92500" lnSpcReduction="10000"/>
          </a:bodyPr>
          <a:lstStyle/>
          <a:p>
            <a:r>
              <a:rPr lang="en-US" dirty="0"/>
              <a:t>Morphine must be at 70% of stabilization daily dose</a:t>
            </a:r>
          </a:p>
          <a:p>
            <a:r>
              <a:rPr lang="en-US" dirty="0"/>
              <a:t>Prescription must be filled by our discharge pharmacy</a:t>
            </a:r>
          </a:p>
          <a:p>
            <a:pPr lvl="1"/>
            <a:r>
              <a:rPr lang="en-US" dirty="0"/>
              <a:t>Individual oral syringes with doses</a:t>
            </a:r>
          </a:p>
          <a:p>
            <a:pPr lvl="1"/>
            <a:r>
              <a:rPr lang="en-US" dirty="0"/>
              <a:t>Steps are bagged together to further help </a:t>
            </a:r>
          </a:p>
          <a:p>
            <a:r>
              <a:rPr lang="en-US" dirty="0"/>
              <a:t>Written instructions are provided to family and discharge counseling is conducted</a:t>
            </a:r>
          </a:p>
          <a:p>
            <a:r>
              <a:rPr lang="en-US" dirty="0"/>
              <a:t>Documented in discharge summary and after visit summary</a:t>
            </a:r>
          </a:p>
          <a:p>
            <a:r>
              <a:rPr lang="en-US" dirty="0"/>
              <a:t>Typically, weans are done slower (q 2-3 days) to allow families to adjust to being home </a:t>
            </a:r>
          </a:p>
        </p:txBody>
      </p:sp>
      <p:pic>
        <p:nvPicPr>
          <p:cNvPr id="4" name="Picture 3" descr="image001">
            <a:extLst>
              <a:ext uri="{FF2B5EF4-FFF2-40B4-BE49-F238E27FC236}">
                <a16:creationId xmlns:a16="http://schemas.microsoft.com/office/drawing/2014/main" id="{2209A068-E854-4945-BD23-616BDFBAD4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4699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2"/>
            <a:ext cx="7086600" cy="1470025"/>
          </a:xfrm>
        </p:spPr>
        <p:txBody>
          <a:bodyPr/>
          <a:lstStyle/>
          <a:p>
            <a:pPr algn="ctr"/>
            <a:r>
              <a:rPr lang="en-US" dirty="0"/>
              <a:t>Outcomes and Lessons</a:t>
            </a:r>
          </a:p>
        </p:txBody>
      </p:sp>
      <p:sp>
        <p:nvSpPr>
          <p:cNvPr id="3" name="Subtitle 2"/>
          <p:cNvSpPr>
            <a:spLocks noGrp="1"/>
          </p:cNvSpPr>
          <p:nvPr>
            <p:ph type="subTitle" idx="1"/>
          </p:nvPr>
        </p:nvSpPr>
        <p:spPr>
          <a:xfrm>
            <a:off x="152400" y="3886200"/>
            <a:ext cx="7086600" cy="1752600"/>
          </a:xfrm>
        </p:spPr>
        <p:txBody>
          <a:bodyPr/>
          <a:lstStyle/>
          <a:p>
            <a:endParaRPr lang="en-US" dirty="0"/>
          </a:p>
        </p:txBody>
      </p:sp>
      <p:pic>
        <p:nvPicPr>
          <p:cNvPr id="4" name="Picture 3" descr="image001">
            <a:extLst>
              <a:ext uri="{FF2B5EF4-FFF2-40B4-BE49-F238E27FC236}">
                <a16:creationId xmlns:a16="http://schemas.microsoft.com/office/drawing/2014/main" id="{9E989B33-D455-4682-B4D3-21559450861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3076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B2666-A33D-40C3-8BD1-E4B7C867196A}"/>
              </a:ext>
            </a:extLst>
          </p:cNvPr>
          <p:cNvSpPr>
            <a:spLocks noGrp="1"/>
          </p:cNvSpPr>
          <p:nvPr>
            <p:ph type="title"/>
          </p:nvPr>
        </p:nvSpPr>
        <p:spPr/>
        <p:txBody>
          <a:bodyPr/>
          <a:lstStyle/>
          <a:p>
            <a:r>
              <a:rPr lang="en-US" dirty="0"/>
              <a:t>Stigma</a:t>
            </a:r>
          </a:p>
        </p:txBody>
      </p:sp>
      <p:sp>
        <p:nvSpPr>
          <p:cNvPr id="3" name="Content Placeholder 2">
            <a:extLst>
              <a:ext uri="{FF2B5EF4-FFF2-40B4-BE49-F238E27FC236}">
                <a16:creationId xmlns:a16="http://schemas.microsoft.com/office/drawing/2014/main" id="{17E45244-C9D0-4D9A-95BC-51256EAE9D6C}"/>
              </a:ext>
            </a:extLst>
          </p:cNvPr>
          <p:cNvSpPr>
            <a:spLocks noGrp="1"/>
          </p:cNvSpPr>
          <p:nvPr>
            <p:ph idx="1"/>
          </p:nvPr>
        </p:nvSpPr>
        <p:spPr/>
        <p:txBody>
          <a:bodyPr>
            <a:normAutofit fontScale="77500" lnSpcReduction="20000"/>
          </a:bodyPr>
          <a:lstStyle/>
          <a:p>
            <a:r>
              <a:rPr lang="en-US" dirty="0"/>
              <a:t>Care should be multidisciplinary, collaborative, nonjudgmental, and based on the identified needs of the infant–mother dyad so that care of the infant does not occur in isolation from the mother.</a:t>
            </a:r>
          </a:p>
          <a:p>
            <a:r>
              <a:rPr lang="en-US" dirty="0"/>
              <a:t>Creating a compassionate, safe environment for the mother is important, since many mothers feel stigmatized and guilty regarding substance use and the neonatal abstinence syndrome, which can lead to impaired communication with health care providers. </a:t>
            </a:r>
          </a:p>
          <a:p>
            <a:r>
              <a:rPr lang="en-US" dirty="0"/>
              <a:t>The mother’s participation in the care of her affected infant has the potential to benefit both mother and infant, with improvement in the manifestations of the syndrome and enhanced bonding and parenting </a:t>
            </a:r>
            <a:br>
              <a:rPr lang="en-US" dirty="0"/>
            </a:br>
            <a:br>
              <a:rPr lang="en-US" dirty="0"/>
            </a:br>
            <a:endParaRPr lang="en-US" dirty="0"/>
          </a:p>
        </p:txBody>
      </p:sp>
      <p:sp>
        <p:nvSpPr>
          <p:cNvPr id="4" name="TextBox 3">
            <a:extLst>
              <a:ext uri="{FF2B5EF4-FFF2-40B4-BE49-F238E27FC236}">
                <a16:creationId xmlns:a16="http://schemas.microsoft.com/office/drawing/2014/main" id="{4700C571-D20E-4A9D-A4C7-012853D4A875}"/>
              </a:ext>
            </a:extLst>
          </p:cNvPr>
          <p:cNvSpPr txBox="1"/>
          <p:nvPr/>
        </p:nvSpPr>
        <p:spPr>
          <a:xfrm>
            <a:off x="762000" y="5562600"/>
            <a:ext cx="7391400" cy="923330"/>
          </a:xfrm>
          <a:prstGeom prst="rect">
            <a:avLst/>
          </a:prstGeom>
          <a:noFill/>
        </p:spPr>
        <p:txBody>
          <a:bodyPr wrap="square" rtlCol="0">
            <a:spAutoFit/>
          </a:bodyPr>
          <a:lstStyle/>
          <a:p>
            <a:r>
              <a:rPr lang="en-US" dirty="0"/>
              <a:t>Patrick SW. The triple aim for neonatal abstinence syndrome. J </a:t>
            </a:r>
            <a:r>
              <a:rPr lang="en-US" dirty="0" err="1"/>
              <a:t>Pediatr</a:t>
            </a:r>
            <a:r>
              <a:rPr lang="en-US" dirty="0"/>
              <a:t> 2015; 167:1189-91 </a:t>
            </a:r>
            <a:br>
              <a:rPr lang="en-US" dirty="0"/>
            </a:br>
            <a:endParaRPr lang="en-US" dirty="0"/>
          </a:p>
        </p:txBody>
      </p:sp>
    </p:spTree>
    <p:extLst>
      <p:ext uri="{BB962C8B-B14F-4D97-AF65-F5344CB8AC3E}">
        <p14:creationId xmlns:p14="http://schemas.microsoft.com/office/powerpoint/2010/main" val="604813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56D7A-6246-456A-94A8-845E5D8DA5D0}"/>
              </a:ext>
            </a:extLst>
          </p:cNvPr>
          <p:cNvSpPr>
            <a:spLocks noGrp="1"/>
          </p:cNvSpPr>
          <p:nvPr>
            <p:ph type="title"/>
          </p:nvPr>
        </p:nvSpPr>
        <p:spPr/>
        <p:txBody>
          <a:bodyPr/>
          <a:lstStyle/>
          <a:p>
            <a:r>
              <a:rPr lang="en-US" dirty="0"/>
              <a:t>Stigma</a:t>
            </a:r>
          </a:p>
        </p:txBody>
      </p:sp>
      <p:sp>
        <p:nvSpPr>
          <p:cNvPr id="3" name="Content Placeholder 2">
            <a:extLst>
              <a:ext uri="{FF2B5EF4-FFF2-40B4-BE49-F238E27FC236}">
                <a16:creationId xmlns:a16="http://schemas.microsoft.com/office/drawing/2014/main" id="{E91CD9A8-6C85-477E-AE5E-553F0DCC9DC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94674E7-2938-47E6-9E3B-54FCF813C3C4}"/>
              </a:ext>
            </a:extLst>
          </p:cNvPr>
          <p:cNvPicPr>
            <a:picLocks noChangeAspect="1"/>
          </p:cNvPicPr>
          <p:nvPr/>
        </p:nvPicPr>
        <p:blipFill>
          <a:blip r:embed="rId2"/>
          <a:stretch>
            <a:fillRect/>
          </a:stretch>
        </p:blipFill>
        <p:spPr>
          <a:xfrm>
            <a:off x="2029320" y="1319527"/>
            <a:ext cx="5085360" cy="4812081"/>
          </a:xfrm>
          <a:prstGeom prst="rect">
            <a:avLst/>
          </a:prstGeom>
        </p:spPr>
      </p:pic>
    </p:spTree>
    <p:extLst>
      <p:ext uri="{BB962C8B-B14F-4D97-AF65-F5344CB8AC3E}">
        <p14:creationId xmlns:p14="http://schemas.microsoft.com/office/powerpoint/2010/main" val="3234396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3521837"/>
              </p:ext>
            </p:extLst>
          </p:nvPr>
        </p:nvGraphicFramePr>
        <p:xfrm>
          <a:off x="304800" y="1219200"/>
          <a:ext cx="8382000" cy="3972200"/>
        </p:xfrm>
        <a:graphic>
          <a:graphicData uri="http://schemas.openxmlformats.org/drawingml/2006/table">
            <a:tbl>
              <a:tblPr firstRow="1" bandRow="1">
                <a:tableStyleId>{00A15C55-8517-42AA-B614-E9B94910E393}</a:tableStyleId>
              </a:tblPr>
              <a:tblGrid>
                <a:gridCol w="2072828">
                  <a:extLst>
                    <a:ext uri="{9D8B030D-6E8A-4147-A177-3AD203B41FA5}">
                      <a16:colId xmlns:a16="http://schemas.microsoft.com/office/drawing/2014/main" val="20000"/>
                    </a:ext>
                  </a:extLst>
                </a:gridCol>
                <a:gridCol w="1450980">
                  <a:extLst>
                    <a:ext uri="{9D8B030D-6E8A-4147-A177-3AD203B41FA5}">
                      <a16:colId xmlns:a16="http://schemas.microsoft.com/office/drawing/2014/main" val="20001"/>
                    </a:ext>
                  </a:extLst>
                </a:gridCol>
                <a:gridCol w="1305882">
                  <a:extLst>
                    <a:ext uri="{9D8B030D-6E8A-4147-A177-3AD203B41FA5}">
                      <a16:colId xmlns:a16="http://schemas.microsoft.com/office/drawing/2014/main" val="20002"/>
                    </a:ext>
                  </a:extLst>
                </a:gridCol>
                <a:gridCol w="1305882">
                  <a:extLst>
                    <a:ext uri="{9D8B030D-6E8A-4147-A177-3AD203B41FA5}">
                      <a16:colId xmlns:a16="http://schemas.microsoft.com/office/drawing/2014/main" val="20003"/>
                    </a:ext>
                  </a:extLst>
                </a:gridCol>
                <a:gridCol w="1123214">
                  <a:extLst>
                    <a:ext uri="{9D8B030D-6E8A-4147-A177-3AD203B41FA5}">
                      <a16:colId xmlns:a16="http://schemas.microsoft.com/office/drawing/2014/main" val="20004"/>
                    </a:ext>
                  </a:extLst>
                </a:gridCol>
                <a:gridCol w="1123214">
                  <a:extLst>
                    <a:ext uri="{9D8B030D-6E8A-4147-A177-3AD203B41FA5}">
                      <a16:colId xmlns:a16="http://schemas.microsoft.com/office/drawing/2014/main" val="20005"/>
                    </a:ext>
                  </a:extLst>
                </a:gridCol>
              </a:tblGrid>
              <a:tr h="465091">
                <a:tc>
                  <a:txBody>
                    <a:bodyPr/>
                    <a:lstStyle/>
                    <a:p>
                      <a:pPr marL="0" marR="0">
                        <a:lnSpc>
                          <a:spcPct val="107000"/>
                        </a:lnSpc>
                        <a:spcBef>
                          <a:spcPts val="0"/>
                        </a:spcBef>
                        <a:spcAft>
                          <a:spcPts val="0"/>
                        </a:spcAft>
                      </a:pPr>
                      <a:r>
                        <a:rPr lang="en-US" sz="1200" kern="1200" dirty="0">
                          <a:effectLst/>
                        </a:rPr>
                        <a:t>ALL Treated Infants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2013 (N=44)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2014 (N=50)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2015 (N=56)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kern="1200">
                          <a:effectLst/>
                        </a:rPr>
                        <a:t>2016 (N=63)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200" kern="1200">
                          <a:effectLst/>
                        </a:rPr>
                        <a:t>1</a:t>
                      </a:r>
                      <a:r>
                        <a:rPr lang="en-US" sz="1200" kern="1200" baseline="30000">
                          <a:effectLst/>
                        </a:rPr>
                        <a:t>st</a:t>
                      </a:r>
                      <a:r>
                        <a:rPr lang="en-US" sz="1200" kern="1200">
                          <a:effectLst/>
                        </a:rPr>
                        <a:t> 5 months 2017 (N=24)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338002">
                <a:tc>
                  <a:txBody>
                    <a:bodyPr/>
                    <a:lstStyle/>
                    <a:p>
                      <a:pPr marL="0" marR="0">
                        <a:lnSpc>
                          <a:spcPct val="107000"/>
                        </a:lnSpc>
                        <a:spcBef>
                          <a:spcPts val="0"/>
                        </a:spcBef>
                        <a:spcAft>
                          <a:spcPts val="0"/>
                        </a:spcAft>
                      </a:pPr>
                      <a:r>
                        <a:rPr lang="en-US" sz="1200" b="1" kern="1200">
                          <a:effectLst/>
                        </a:rPr>
                        <a:t>Average GA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38 weeks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37 weeks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37 weeks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38 weeks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200" b="1" kern="1200">
                          <a:effectLst/>
                        </a:rPr>
                        <a:t>38 weeks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338002">
                <a:tc>
                  <a:txBody>
                    <a:bodyPr/>
                    <a:lstStyle/>
                    <a:p>
                      <a:pPr marL="0" marR="0">
                        <a:lnSpc>
                          <a:spcPct val="107000"/>
                        </a:lnSpc>
                        <a:spcBef>
                          <a:spcPts val="0"/>
                        </a:spcBef>
                        <a:spcAft>
                          <a:spcPts val="0"/>
                        </a:spcAft>
                      </a:pPr>
                      <a:r>
                        <a:rPr lang="en-US" sz="1200" b="1" kern="1200">
                          <a:effectLst/>
                        </a:rPr>
                        <a:t>Outborn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55%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48%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61%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41%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200" b="1" kern="1200" dirty="0">
                          <a:effectLst/>
                        </a:rPr>
                        <a:t>46%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465091">
                <a:tc>
                  <a:txBody>
                    <a:bodyPr/>
                    <a:lstStyle/>
                    <a:p>
                      <a:pPr marL="0" marR="0">
                        <a:lnSpc>
                          <a:spcPct val="107000"/>
                        </a:lnSpc>
                        <a:spcBef>
                          <a:spcPts val="0"/>
                        </a:spcBef>
                        <a:spcAft>
                          <a:spcPts val="0"/>
                        </a:spcAft>
                      </a:pPr>
                      <a:r>
                        <a:rPr lang="en-US" sz="1200" b="1" kern="1200" dirty="0">
                          <a:effectLst/>
                        </a:rPr>
                        <a:t>Phenobarbital Added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2 patients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dirty="0">
                          <a:effectLst/>
                        </a:rPr>
                        <a:t>2 patients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7 patients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3 patients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200" b="1" kern="1200" dirty="0">
                          <a:effectLst/>
                        </a:rPr>
                        <a:t>2 PB</a:t>
                      </a:r>
                      <a:endParaRPr lang="en-US" sz="1100" b="1" dirty="0">
                        <a:effectLst/>
                      </a:endParaRPr>
                    </a:p>
                    <a:p>
                      <a:pPr marL="0" marR="0" algn="ctr">
                        <a:lnSpc>
                          <a:spcPct val="107000"/>
                        </a:lnSpc>
                        <a:spcBef>
                          <a:spcPts val="0"/>
                        </a:spcBef>
                        <a:spcAft>
                          <a:spcPts val="0"/>
                        </a:spcAft>
                      </a:pPr>
                      <a:r>
                        <a:rPr lang="en-US" sz="1200" b="1" kern="1200" dirty="0">
                          <a:effectLst/>
                        </a:rPr>
                        <a:t>3 clonidine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338002">
                <a:tc>
                  <a:txBody>
                    <a:bodyPr/>
                    <a:lstStyle/>
                    <a:p>
                      <a:pPr marL="0" marR="0">
                        <a:lnSpc>
                          <a:spcPct val="107000"/>
                        </a:lnSpc>
                        <a:spcBef>
                          <a:spcPts val="0"/>
                        </a:spcBef>
                        <a:spcAft>
                          <a:spcPts val="0"/>
                        </a:spcAft>
                      </a:pPr>
                      <a:r>
                        <a:rPr lang="en-US" sz="1200" b="1" kern="1200" dirty="0">
                          <a:effectLst/>
                        </a:rPr>
                        <a:t>Duration of Therapy</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15.3 days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dirty="0">
                          <a:effectLst/>
                        </a:rPr>
                        <a:t>15.3 days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15.9 days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16 days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200" b="1" kern="1200" dirty="0">
                          <a:effectLst/>
                        </a:rPr>
                        <a:t>14.6 days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338002">
                <a:tc>
                  <a:txBody>
                    <a:bodyPr/>
                    <a:lstStyle/>
                    <a:p>
                      <a:pPr marL="0" marR="0">
                        <a:lnSpc>
                          <a:spcPct val="107000"/>
                        </a:lnSpc>
                        <a:spcBef>
                          <a:spcPts val="0"/>
                        </a:spcBef>
                        <a:spcAft>
                          <a:spcPts val="0"/>
                        </a:spcAft>
                      </a:pPr>
                      <a:r>
                        <a:rPr lang="en-US" sz="1200" b="1" kern="1200">
                          <a:effectLst/>
                        </a:rPr>
                        <a:t>Time prior to discharge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2.4 days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dirty="0">
                          <a:effectLst/>
                        </a:rPr>
                        <a:t>2.4 days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1.9 days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2.7 days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200" b="1" kern="1200" dirty="0">
                          <a:effectLst/>
                        </a:rPr>
                        <a:t>1.5 days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r h="338002">
                <a:tc>
                  <a:txBody>
                    <a:bodyPr/>
                    <a:lstStyle/>
                    <a:p>
                      <a:pPr marL="0" marR="0">
                        <a:lnSpc>
                          <a:spcPct val="107000"/>
                        </a:lnSpc>
                        <a:spcBef>
                          <a:spcPts val="0"/>
                        </a:spcBef>
                        <a:spcAft>
                          <a:spcPts val="0"/>
                        </a:spcAft>
                      </a:pPr>
                      <a:r>
                        <a:rPr lang="en-US" sz="1200" b="1" kern="1200">
                          <a:effectLst/>
                        </a:rPr>
                        <a:t>Meds at discharge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31.8%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dirty="0">
                          <a:effectLst/>
                        </a:rPr>
                        <a:t>26%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33.9%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38%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200" b="1" kern="1200" dirty="0">
                          <a:effectLst/>
                        </a:rPr>
                        <a:t>21%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r h="338002">
                <a:tc>
                  <a:txBody>
                    <a:bodyPr/>
                    <a:lstStyle/>
                    <a:p>
                      <a:pPr marL="0" marR="0">
                        <a:lnSpc>
                          <a:spcPct val="107000"/>
                        </a:lnSpc>
                        <a:spcBef>
                          <a:spcPts val="0"/>
                        </a:spcBef>
                        <a:spcAft>
                          <a:spcPts val="0"/>
                        </a:spcAft>
                      </a:pPr>
                      <a:r>
                        <a:rPr lang="en-US" sz="1200" b="1" kern="1200">
                          <a:effectLst/>
                        </a:rPr>
                        <a:t>Breast milk</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15.9%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dirty="0">
                          <a:effectLst/>
                        </a:rPr>
                        <a:t>16%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14.3%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16%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200" b="1" kern="1200" dirty="0">
                          <a:effectLst/>
                        </a:rPr>
                        <a:t>12.5%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8"/>
                  </a:ext>
                </a:extLst>
              </a:tr>
              <a:tr h="338002">
                <a:tc>
                  <a:txBody>
                    <a:bodyPr/>
                    <a:lstStyle/>
                    <a:p>
                      <a:pPr marL="0" marR="0">
                        <a:lnSpc>
                          <a:spcPct val="107000"/>
                        </a:lnSpc>
                        <a:spcBef>
                          <a:spcPts val="0"/>
                        </a:spcBef>
                        <a:spcAft>
                          <a:spcPts val="0"/>
                        </a:spcAft>
                      </a:pPr>
                      <a:r>
                        <a:rPr lang="en-US" sz="1200" b="1" kern="1200" dirty="0">
                          <a:effectLst/>
                        </a:rPr>
                        <a:t>Average NICU LOS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16.9 days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dirty="0">
                          <a:effectLst/>
                        </a:rPr>
                        <a:t>15.9 days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16.3 days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18.1 days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200" b="1" kern="1200" dirty="0">
                          <a:effectLst/>
                        </a:rPr>
                        <a:t>13.5 days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0"/>
                  </a:ext>
                </a:extLst>
              </a:tr>
              <a:tr h="338002">
                <a:tc>
                  <a:txBody>
                    <a:bodyPr/>
                    <a:lstStyle/>
                    <a:p>
                      <a:pPr marL="0" marR="0">
                        <a:lnSpc>
                          <a:spcPct val="107000"/>
                        </a:lnSpc>
                        <a:spcBef>
                          <a:spcPts val="0"/>
                        </a:spcBef>
                        <a:spcAft>
                          <a:spcPts val="0"/>
                        </a:spcAft>
                      </a:pPr>
                      <a:r>
                        <a:rPr lang="en-US" sz="1200" b="1" kern="1200">
                          <a:effectLst/>
                        </a:rPr>
                        <a:t>Average LOS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19.1 days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dirty="0">
                          <a:effectLst/>
                        </a:rPr>
                        <a:t>19.7 days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19.6 days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19.9 days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200" b="1" kern="1200" dirty="0">
                          <a:effectLst/>
                        </a:rPr>
                        <a:t>17.2 days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1"/>
                  </a:ext>
                </a:extLst>
              </a:tr>
              <a:tr h="338002">
                <a:tc>
                  <a:txBody>
                    <a:bodyPr/>
                    <a:lstStyle/>
                    <a:p>
                      <a:pPr marL="0" marR="0">
                        <a:lnSpc>
                          <a:spcPct val="107000"/>
                        </a:lnSpc>
                        <a:spcBef>
                          <a:spcPts val="0"/>
                        </a:spcBef>
                        <a:spcAft>
                          <a:spcPts val="0"/>
                        </a:spcAft>
                      </a:pPr>
                      <a:r>
                        <a:rPr lang="en-US" sz="1200" b="1" kern="1200" dirty="0">
                          <a:effectLst/>
                        </a:rPr>
                        <a:t>Median LOS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a:effectLst/>
                        </a:rPr>
                        <a:t>18 days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dirty="0">
                          <a:effectLst/>
                        </a:rPr>
                        <a:t>17 days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dirty="0">
                          <a:effectLst/>
                        </a:rPr>
                        <a:t>18 days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200" b="1" kern="1200" dirty="0">
                          <a:effectLst/>
                        </a:rPr>
                        <a:t>18 days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200" b="1" kern="1200" dirty="0">
                          <a:effectLst/>
                        </a:rPr>
                        <a:t>16 days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2"/>
                  </a:ext>
                </a:extLst>
              </a:tr>
            </a:tbl>
          </a:graphicData>
        </a:graphic>
      </p:graphicFrame>
      <p:pic>
        <p:nvPicPr>
          <p:cNvPr id="5" name="Picture 4" descr="image001">
            <a:extLst>
              <a:ext uri="{FF2B5EF4-FFF2-40B4-BE49-F238E27FC236}">
                <a16:creationId xmlns:a16="http://schemas.microsoft.com/office/drawing/2014/main" id="{680C9A95-CA71-42D8-8526-0EE86FA5AA1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671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lstStyle/>
          <a:p>
            <a:r>
              <a:rPr lang="en-US" dirty="0"/>
              <a:t>Have a team/committee</a:t>
            </a:r>
          </a:p>
          <a:p>
            <a:r>
              <a:rPr lang="en-US" dirty="0"/>
              <a:t>Make minor changes as needed along the way</a:t>
            </a:r>
          </a:p>
          <a:p>
            <a:r>
              <a:rPr lang="en-US" dirty="0"/>
              <a:t>Communicate and celebrate success</a:t>
            </a:r>
          </a:p>
          <a:p>
            <a:r>
              <a:rPr lang="en-US" dirty="0"/>
              <a:t>Utilize all available resources </a:t>
            </a:r>
          </a:p>
          <a:p>
            <a:pPr lvl="1"/>
            <a:r>
              <a:rPr lang="en-US" dirty="0"/>
              <a:t>Volunteer </a:t>
            </a:r>
            <a:r>
              <a:rPr lang="en-US" dirty="0" err="1"/>
              <a:t>cuddlers</a:t>
            </a:r>
            <a:endParaRPr lang="en-US" dirty="0"/>
          </a:p>
          <a:p>
            <a:pPr lvl="1"/>
            <a:r>
              <a:rPr lang="en-US" dirty="0"/>
              <a:t>Music therapist</a:t>
            </a:r>
          </a:p>
          <a:p>
            <a:pPr lvl="1"/>
            <a:r>
              <a:rPr lang="en-US" dirty="0"/>
              <a:t>PT/OT therapist</a:t>
            </a:r>
          </a:p>
          <a:p>
            <a:endParaRPr lang="en-US" dirty="0"/>
          </a:p>
          <a:p>
            <a:pPr marL="0" indent="0">
              <a:buNone/>
            </a:pPr>
            <a:endParaRPr lang="en-US" dirty="0"/>
          </a:p>
        </p:txBody>
      </p:sp>
      <p:pic>
        <p:nvPicPr>
          <p:cNvPr id="4" name="Picture 3" descr="image001">
            <a:extLst>
              <a:ext uri="{FF2B5EF4-FFF2-40B4-BE49-F238E27FC236}">
                <a16:creationId xmlns:a16="http://schemas.microsoft.com/office/drawing/2014/main" id="{2D03C1F7-4A83-4CC8-B83C-10CC2DEC613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0406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Opportunity	</a:t>
            </a:r>
          </a:p>
        </p:txBody>
      </p:sp>
      <p:sp>
        <p:nvSpPr>
          <p:cNvPr id="3" name="Content Placeholder 2"/>
          <p:cNvSpPr>
            <a:spLocks noGrp="1"/>
          </p:cNvSpPr>
          <p:nvPr>
            <p:ph idx="1"/>
          </p:nvPr>
        </p:nvSpPr>
        <p:spPr/>
        <p:txBody>
          <a:bodyPr/>
          <a:lstStyle/>
          <a:p>
            <a:r>
              <a:rPr lang="en-US" dirty="0"/>
              <a:t>Creating a culture that includes mothers as vital member of the medical team</a:t>
            </a:r>
          </a:p>
          <a:p>
            <a:pPr lvl="1"/>
            <a:r>
              <a:rPr lang="en-US" dirty="0"/>
              <a:t>Scoring</a:t>
            </a:r>
          </a:p>
          <a:p>
            <a:pPr lvl="1"/>
            <a:r>
              <a:rPr lang="en-US" dirty="0"/>
              <a:t>Treatment escalation and weaning</a:t>
            </a:r>
          </a:p>
          <a:p>
            <a:pPr lvl="1"/>
            <a:r>
              <a:rPr lang="en-US" dirty="0"/>
              <a:t>Discharge planning</a:t>
            </a:r>
          </a:p>
          <a:p>
            <a:r>
              <a:rPr lang="en-US" dirty="0"/>
              <a:t>Cultivate an environment that encourages caregivers to be the primary therapeutic intervention (non-pharmacologic therapy)</a:t>
            </a:r>
          </a:p>
        </p:txBody>
      </p:sp>
      <p:pic>
        <p:nvPicPr>
          <p:cNvPr id="4" name="Picture 3" descr="image001">
            <a:extLst>
              <a:ext uri="{FF2B5EF4-FFF2-40B4-BE49-F238E27FC236}">
                <a16:creationId xmlns:a16="http://schemas.microsoft.com/office/drawing/2014/main" id="{73DD807D-47E0-4E01-90D3-C4CA284659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175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a:t>Thank you</a:t>
            </a:r>
          </a:p>
          <a:p>
            <a:pPr marL="0" indent="0" algn="ctr">
              <a:buNone/>
            </a:pPr>
            <a:endParaRPr lang="en-US" sz="9600" dirty="0"/>
          </a:p>
        </p:txBody>
      </p:sp>
      <p:pic>
        <p:nvPicPr>
          <p:cNvPr id="1026" name="Picture 2" descr="Image result for smiley fa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71802"/>
            <a:ext cx="198120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001">
            <a:extLst>
              <a:ext uri="{FF2B5EF4-FFF2-40B4-BE49-F238E27FC236}">
                <a16:creationId xmlns:a16="http://schemas.microsoft.com/office/drawing/2014/main" id="{A5066DBA-AB4F-4AAD-8EAC-CC7922DA519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662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2"/>
            <a:ext cx="7086600" cy="1470025"/>
          </a:xfrm>
        </p:spPr>
        <p:txBody>
          <a:bodyPr/>
          <a:lstStyle/>
          <a:p>
            <a:r>
              <a:rPr lang="en-US" dirty="0"/>
              <a:t>Screening</a:t>
            </a:r>
          </a:p>
        </p:txBody>
      </p:sp>
      <p:sp>
        <p:nvSpPr>
          <p:cNvPr id="3" name="Subtitle 2"/>
          <p:cNvSpPr>
            <a:spLocks noGrp="1"/>
          </p:cNvSpPr>
          <p:nvPr>
            <p:ph type="subTitle" idx="1"/>
          </p:nvPr>
        </p:nvSpPr>
        <p:spPr>
          <a:xfrm>
            <a:off x="152400" y="3886200"/>
            <a:ext cx="7086600" cy="1752600"/>
          </a:xfrm>
        </p:spPr>
        <p:txBody>
          <a:bodyPr/>
          <a:lstStyle/>
          <a:p>
            <a:endParaRPr lang="en-US" dirty="0"/>
          </a:p>
        </p:txBody>
      </p:sp>
      <p:pic>
        <p:nvPicPr>
          <p:cNvPr id="4" name="Picture 3" descr="image001">
            <a:extLst>
              <a:ext uri="{FF2B5EF4-FFF2-40B4-BE49-F238E27FC236}">
                <a16:creationId xmlns:a16="http://schemas.microsoft.com/office/drawing/2014/main" id="{12294CBC-0921-49AA-B724-79BCA1C02F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05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3AC9-D028-40D4-B883-78F2099C95F8}"/>
              </a:ext>
            </a:extLst>
          </p:cNvPr>
          <p:cNvSpPr>
            <a:spLocks noGrp="1"/>
          </p:cNvSpPr>
          <p:nvPr>
            <p:ph type="title"/>
          </p:nvPr>
        </p:nvSpPr>
        <p:spPr/>
        <p:txBody>
          <a:bodyPr/>
          <a:lstStyle/>
          <a:p>
            <a:r>
              <a:rPr lang="en-US" dirty="0"/>
              <a:t>AAP Recommendation</a:t>
            </a:r>
          </a:p>
        </p:txBody>
      </p:sp>
      <p:sp>
        <p:nvSpPr>
          <p:cNvPr id="3" name="Content Placeholder 2">
            <a:extLst>
              <a:ext uri="{FF2B5EF4-FFF2-40B4-BE49-F238E27FC236}">
                <a16:creationId xmlns:a16="http://schemas.microsoft.com/office/drawing/2014/main" id="{5AD44330-9923-4557-A93F-12C6E6575A34}"/>
              </a:ext>
            </a:extLst>
          </p:cNvPr>
          <p:cNvSpPr>
            <a:spLocks noGrp="1"/>
          </p:cNvSpPr>
          <p:nvPr>
            <p:ph idx="1"/>
          </p:nvPr>
        </p:nvSpPr>
        <p:spPr/>
        <p:txBody>
          <a:bodyPr/>
          <a:lstStyle/>
          <a:p>
            <a:pPr marL="344488" lvl="2" indent="-284163">
              <a:buFont typeface="Arial" panose="020B0604020202020204" pitchFamily="34" charset="0"/>
              <a:buChar char="•"/>
            </a:pPr>
            <a:r>
              <a:rPr lang="en-US" altLang="en-US" dirty="0"/>
              <a:t>Screening for NAS should begin with a careful maternal history and physical examination</a:t>
            </a:r>
          </a:p>
          <a:p>
            <a:pPr marL="344488" lvl="2" indent="-284163">
              <a:buFont typeface="Arial" panose="020B0604020202020204" pitchFamily="34" charset="0"/>
              <a:buChar char="•"/>
            </a:pPr>
            <a:r>
              <a:rPr lang="en-US" altLang="en-US" dirty="0"/>
              <a:t>Toxicological testing, as needed</a:t>
            </a:r>
          </a:p>
          <a:p>
            <a:pPr marL="344488" lvl="2" indent="-284163">
              <a:buFont typeface="Arial" panose="020B0604020202020204" pitchFamily="34" charset="0"/>
              <a:buChar char="•"/>
            </a:pPr>
            <a:r>
              <a:rPr lang="en-US" altLang="en-US" dirty="0"/>
              <a:t>Multiple risk factors include maternal report or documentation of substance use, late entry into care or no prenatal care, previous unexplained late fetal demise, precipitous labor, and placental abruption</a:t>
            </a:r>
          </a:p>
          <a:p>
            <a:pPr marL="344488" lvl="2" indent="-284163">
              <a:buFont typeface="Arial" panose="020B0604020202020204" pitchFamily="34" charset="0"/>
              <a:buChar char="•"/>
            </a:pPr>
            <a:r>
              <a:rPr lang="en-US" altLang="en-US" dirty="0"/>
              <a:t>Infants at risk for intrauterine exposure and neonatal withdrawal should be observed for 4-7 days after birth</a:t>
            </a:r>
          </a:p>
          <a:p>
            <a:endParaRPr lang="en-US" dirty="0"/>
          </a:p>
        </p:txBody>
      </p:sp>
      <p:sp>
        <p:nvSpPr>
          <p:cNvPr id="4" name="Rectangle 3">
            <a:extLst>
              <a:ext uri="{FF2B5EF4-FFF2-40B4-BE49-F238E27FC236}">
                <a16:creationId xmlns:a16="http://schemas.microsoft.com/office/drawing/2014/main" id="{349274B7-382C-4A79-AA7D-781218A53493}"/>
              </a:ext>
            </a:extLst>
          </p:cNvPr>
          <p:cNvSpPr/>
          <p:nvPr/>
        </p:nvSpPr>
        <p:spPr>
          <a:xfrm>
            <a:off x="457200" y="5486400"/>
            <a:ext cx="8229600" cy="492443"/>
          </a:xfrm>
          <a:prstGeom prst="rect">
            <a:avLst/>
          </a:prstGeom>
        </p:spPr>
        <p:txBody>
          <a:bodyPr wrap="square">
            <a:spAutoFit/>
          </a:bodyPr>
          <a:lstStyle/>
          <a:p>
            <a:pPr>
              <a:spcBef>
                <a:spcPts val="1863"/>
              </a:spcBef>
            </a:pPr>
            <a:r>
              <a:rPr lang="en-US" altLang="en-US" sz="1200" b="1" dirty="0"/>
              <a:t>Source:  Mark L. Hudak, MD, Rosemarie C. Tan, MD,, PhD, THE COMMITTEE ON DRUGS, and THE COMMITTEE ON FETUS AND NEWBORN, American Academy of Pediatrics, doi:10.1542/peds.2011-3212</a:t>
            </a:r>
            <a:r>
              <a:rPr lang="en-US" altLang="en-US" sz="1400" b="1" dirty="0"/>
              <a:t>.</a:t>
            </a:r>
          </a:p>
        </p:txBody>
      </p:sp>
    </p:spTree>
    <p:extLst>
      <p:ext uri="{BB962C8B-B14F-4D97-AF65-F5344CB8AC3E}">
        <p14:creationId xmlns:p14="http://schemas.microsoft.com/office/powerpoint/2010/main" val="255747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a:t>
            </a:r>
          </a:p>
        </p:txBody>
      </p:sp>
      <p:sp>
        <p:nvSpPr>
          <p:cNvPr id="3" name="Content Placeholder 2"/>
          <p:cNvSpPr>
            <a:spLocks noGrp="1"/>
          </p:cNvSpPr>
          <p:nvPr>
            <p:ph idx="1"/>
          </p:nvPr>
        </p:nvSpPr>
        <p:spPr/>
        <p:txBody>
          <a:bodyPr/>
          <a:lstStyle/>
          <a:p>
            <a:r>
              <a:rPr lang="en-US" dirty="0"/>
              <a:t>Universal maternal urine toxicology screening at admission to labor and delivery</a:t>
            </a:r>
          </a:p>
          <a:p>
            <a:r>
              <a:rPr lang="en-US" dirty="0"/>
              <a:t>Universal umbilical cord toxicology screening for all inborn infants</a:t>
            </a:r>
          </a:p>
          <a:p>
            <a:r>
              <a:rPr lang="en-US" dirty="0"/>
              <a:t>Universal meconium toxicology screening for all </a:t>
            </a:r>
            <a:r>
              <a:rPr lang="en-US" dirty="0" err="1"/>
              <a:t>outborn</a:t>
            </a:r>
            <a:r>
              <a:rPr lang="en-US" dirty="0"/>
              <a:t> infants</a:t>
            </a:r>
          </a:p>
        </p:txBody>
      </p:sp>
      <p:pic>
        <p:nvPicPr>
          <p:cNvPr id="4" name="Picture 3" descr="image001">
            <a:extLst>
              <a:ext uri="{FF2B5EF4-FFF2-40B4-BE49-F238E27FC236}">
                <a16:creationId xmlns:a16="http://schemas.microsoft.com/office/drawing/2014/main" id="{F89EFCD6-447B-4A55-ABA1-16A88C0C86C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65823"/>
            <a:ext cx="2286000" cy="8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577237"/>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3460</TotalTime>
  <Words>3763</Words>
  <Application>Microsoft Office PowerPoint</Application>
  <PresentationFormat>On-screen Show (4:3)</PresentationFormat>
  <Paragraphs>551</Paragraphs>
  <Slides>69</Slides>
  <Notes>22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69</vt:i4>
      </vt:variant>
    </vt:vector>
  </HeadingPairs>
  <TitlesOfParts>
    <vt:vector size="79" baseType="lpstr">
      <vt:lpstr>Arial</vt:lpstr>
      <vt:lpstr>Calibri</vt:lpstr>
      <vt:lpstr>Times New Roman</vt:lpstr>
      <vt:lpstr>Wingdings</vt:lpstr>
      <vt:lpstr>Wingdings 3</vt:lpstr>
      <vt:lpstr>1_Office Theme</vt:lpstr>
      <vt:lpstr>2_Office Theme</vt:lpstr>
      <vt:lpstr>Custom Design</vt:lpstr>
      <vt:lpstr>2_Custom Design</vt:lpstr>
      <vt:lpstr>1_Custom Design</vt:lpstr>
      <vt:lpstr>A Standardized Approach for Treating Infants at Risk for Neonatal Abstinence Syndrome </vt:lpstr>
      <vt:lpstr>Wvu medicine Children’s quality Improvement committee for nas</vt:lpstr>
      <vt:lpstr>Baseline Data</vt:lpstr>
      <vt:lpstr>Baseline Data- Treated</vt:lpstr>
      <vt:lpstr>Timeline</vt:lpstr>
      <vt:lpstr>Areas of Emphasis</vt:lpstr>
      <vt:lpstr>Screening</vt:lpstr>
      <vt:lpstr>AAP Recommendation</vt:lpstr>
      <vt:lpstr>Screening</vt:lpstr>
      <vt:lpstr>Drug Screening</vt:lpstr>
      <vt:lpstr>Umbilical Cord Sampling</vt:lpstr>
      <vt:lpstr>Meconium Sampling</vt:lpstr>
      <vt:lpstr>Scoring</vt:lpstr>
      <vt:lpstr>Scoring</vt:lpstr>
      <vt:lpstr>Scoring</vt:lpstr>
      <vt:lpstr>Scoring</vt:lpstr>
      <vt:lpstr>Challenges for Consistency in Scoring</vt:lpstr>
      <vt:lpstr>Scoring Definitions</vt:lpstr>
      <vt:lpstr>Scoring Definitions</vt:lpstr>
      <vt:lpstr>Scoring Definitions</vt:lpstr>
      <vt:lpstr>Scoring Definitions</vt:lpstr>
      <vt:lpstr>Scoring Definitions</vt:lpstr>
      <vt:lpstr>Scoring Definitions</vt:lpstr>
      <vt:lpstr>Scoring Definitions</vt:lpstr>
      <vt:lpstr>Non-Pharmacologic Treatment</vt:lpstr>
      <vt:lpstr>Non-Pharmacological Management</vt:lpstr>
      <vt:lpstr>Swaddling</vt:lpstr>
      <vt:lpstr>Swaddling</vt:lpstr>
      <vt:lpstr>Swaddling</vt:lpstr>
      <vt:lpstr>Positioning</vt:lpstr>
      <vt:lpstr>Positioning</vt:lpstr>
      <vt:lpstr>Motion</vt:lpstr>
      <vt:lpstr>Handling</vt:lpstr>
      <vt:lpstr>Oral Stimulation</vt:lpstr>
      <vt:lpstr>Oral Stimulation</vt:lpstr>
      <vt:lpstr>Environment &amp; Stimulation</vt:lpstr>
      <vt:lpstr>Environment &amp; Stimulation</vt:lpstr>
      <vt:lpstr>The 5 S’s of Soothing</vt:lpstr>
      <vt:lpstr>Other Interventions for NAS Infants</vt:lpstr>
      <vt:lpstr>Other Interventions for NAS Infants</vt:lpstr>
      <vt:lpstr>Non-pharmacologic</vt:lpstr>
      <vt:lpstr>Nutrition and Rooming In</vt:lpstr>
      <vt:lpstr>AAP Recommendation</vt:lpstr>
      <vt:lpstr>Breastfeeding</vt:lpstr>
      <vt:lpstr>Formula</vt:lpstr>
      <vt:lpstr>Rooming In</vt:lpstr>
      <vt:lpstr>Pharmacologic Treatment</vt:lpstr>
      <vt:lpstr>Medications</vt:lpstr>
      <vt:lpstr>Algorithm</vt:lpstr>
      <vt:lpstr>Initiation of Pharmacotherapy</vt:lpstr>
      <vt:lpstr>Morphine</vt:lpstr>
      <vt:lpstr>Oral Morphine </vt:lpstr>
      <vt:lpstr>Clonidine</vt:lpstr>
      <vt:lpstr>Clonidine Dosing</vt:lpstr>
      <vt:lpstr>Rescue Dosing</vt:lpstr>
      <vt:lpstr>Stabilization and Weaning</vt:lpstr>
      <vt:lpstr>Weaning</vt:lpstr>
      <vt:lpstr>Weaning Schedules</vt:lpstr>
      <vt:lpstr>Weaning Schedules</vt:lpstr>
      <vt:lpstr>Pharmacy Note</vt:lpstr>
      <vt:lpstr>Discharge Criteria</vt:lpstr>
      <vt:lpstr>Home Morphine and Clonidine Weans</vt:lpstr>
      <vt:lpstr>Outcomes and Lessons</vt:lpstr>
      <vt:lpstr>Stigma</vt:lpstr>
      <vt:lpstr>Stigma</vt:lpstr>
      <vt:lpstr>Outcomes</vt:lpstr>
      <vt:lpstr>Lessons Learned</vt:lpstr>
      <vt:lpstr>Areas of Opportunity </vt:lpstr>
      <vt:lpstr>PowerPoint Presentation</vt:lpstr>
    </vt:vector>
  </TitlesOfParts>
  <Company>WVU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Condia, Anthony</dc:creator>
  <cp:lastModifiedBy>Cody Smith</cp:lastModifiedBy>
  <cp:revision>227</cp:revision>
  <cp:lastPrinted>2016-12-09T16:58:26Z</cp:lastPrinted>
  <dcterms:created xsi:type="dcterms:W3CDTF">2015-04-16T12:40:17Z</dcterms:created>
  <dcterms:modified xsi:type="dcterms:W3CDTF">2018-05-02T13:47:52Z</dcterms:modified>
</cp:coreProperties>
</file>